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  <p:sldMasterId id="2147483670" r:id="rId3"/>
  </p:sldMasterIdLst>
  <p:notesMasterIdLst>
    <p:notesMasterId r:id="rId5"/>
  </p:notesMasterIdLst>
  <p:handoutMasterIdLst>
    <p:handoutMasterId r:id="rId34"/>
  </p:handoutMasterIdLst>
  <p:sldIdLst>
    <p:sldId id="907" r:id="rId4"/>
    <p:sldId id="855" r:id="rId6"/>
    <p:sldId id="924" r:id="rId7"/>
    <p:sldId id="930" r:id="rId8"/>
    <p:sldId id="925" r:id="rId9"/>
    <p:sldId id="926" r:id="rId10"/>
    <p:sldId id="927" r:id="rId11"/>
    <p:sldId id="928" r:id="rId12"/>
    <p:sldId id="936" r:id="rId13"/>
    <p:sldId id="929" r:id="rId14"/>
    <p:sldId id="931" r:id="rId15"/>
    <p:sldId id="897" r:id="rId16"/>
    <p:sldId id="885" r:id="rId17"/>
    <p:sldId id="886" r:id="rId18"/>
    <p:sldId id="950" r:id="rId19"/>
    <p:sldId id="887" r:id="rId20"/>
    <p:sldId id="900" r:id="rId21"/>
    <p:sldId id="943" r:id="rId22"/>
    <p:sldId id="951" r:id="rId23"/>
    <p:sldId id="889" r:id="rId24"/>
    <p:sldId id="933" r:id="rId25"/>
    <p:sldId id="905" r:id="rId26"/>
    <p:sldId id="952" r:id="rId27"/>
    <p:sldId id="908" r:id="rId28"/>
    <p:sldId id="894" r:id="rId29"/>
    <p:sldId id="910" r:id="rId30"/>
    <p:sldId id="911" r:id="rId31"/>
    <p:sldId id="866" r:id="rId32"/>
    <p:sldId id="923" r:id="rId33"/>
  </p:sldIdLst>
  <p:sldSz cx="12192000" cy="6858000"/>
  <p:notesSz cx="6997700" cy="9271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7ADC215-5809-492F-B346-13177C8C6A48}">
          <p14:sldIdLst>
            <p14:sldId id="907"/>
            <p14:sldId id="855"/>
          </p14:sldIdLst>
        </p14:section>
        <p14:section name="矩阵的意义：表示+变换" id="{4023C2A6-F9C0-42D8-940F-BE31512C837F}">
          <p14:sldIdLst>
            <p14:sldId id="924"/>
            <p14:sldId id="930"/>
            <p14:sldId id="925"/>
            <p14:sldId id="926"/>
            <p14:sldId id="927"/>
            <p14:sldId id="928"/>
            <p14:sldId id="936"/>
            <p14:sldId id="929"/>
            <p14:sldId id="931"/>
            <p14:sldId id="897"/>
            <p14:sldId id="885"/>
            <p14:sldId id="886"/>
            <p14:sldId id="950"/>
            <p14:sldId id="887"/>
            <p14:sldId id="900"/>
            <p14:sldId id="943"/>
            <p14:sldId id="951"/>
            <p14:sldId id="889"/>
            <p14:sldId id="933"/>
            <p14:sldId id="905"/>
            <p14:sldId id="952"/>
            <p14:sldId id="908"/>
            <p14:sldId id="894"/>
            <p14:sldId id="910"/>
            <p14:sldId id="911"/>
            <p14:sldId id="866"/>
            <p14:sldId id="923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J" initials="WJ" lastIdx="1" clrIdx="0"/>
  <p:cmAuthor id="2" name="Wang Jing" initials="WJ" lastIdx="2" clrIdx="1"/>
  <p:cmAuthor id="3" name="宋 钰丹" initials="宋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E18F"/>
    <a:srgbClr val="A3CACD"/>
    <a:srgbClr val="5D9767"/>
    <a:srgbClr val="E6E6E6"/>
    <a:srgbClr val="FF0000"/>
    <a:srgbClr val="FFB2B2"/>
    <a:srgbClr val="F5B093"/>
    <a:srgbClr val="AFCAE8"/>
    <a:srgbClr val="FCEDD8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57" autoAdjust="0"/>
    <p:restoredTop sz="95314" autoAdjust="0"/>
  </p:normalViewPr>
  <p:slideViewPr>
    <p:cSldViewPr>
      <p:cViewPr varScale="1">
        <p:scale>
          <a:sx n="65" d="100"/>
          <a:sy n="65" d="100"/>
        </p:scale>
        <p:origin x="144" y="36"/>
      </p:cViewPr>
      <p:guideLst>
        <p:guide orient="horz" pos="2216"/>
        <p:guide pos="39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26"/>
    </p:cViewPr>
  </p:sorterViewPr>
  <p:notesViewPr>
    <p:cSldViewPr>
      <p:cViewPr varScale="1">
        <p:scale>
          <a:sx n="64" d="100"/>
          <a:sy n="64" d="100"/>
        </p:scale>
        <p:origin x="308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8" Type="http://schemas.openxmlformats.org/officeDocument/2006/relationships/commentAuthors" Target="commentAuthors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55874152-45B2-4726-A54F-327D23AF2B8A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5325"/>
            <a:ext cx="617855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03725"/>
            <a:ext cx="55975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F71F6432-638A-4DD0-83D2-6A59D23289A9}" type="slidenum">
              <a:rPr lang="zh-CN" altLang="en-US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9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课程平台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6105" lvl="2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Tx/>
              <a:buChar char="-"/>
            </a:pPr>
            <a:r>
              <a:rPr lang="zh-CN" altLang="en-US" dirty="0"/>
              <a:t>之前看到了特征值对于矩阵相乘的作用</a:t>
            </a:r>
            <a:endParaRPr lang="en-US" altLang="zh-CN" dirty="0"/>
          </a:p>
          <a:p>
            <a:pPr marL="586105" lvl="2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Tx/>
              <a:buChar char="-"/>
            </a:pPr>
            <a:r>
              <a:rPr lang="zh-CN" altLang="en-US" dirty="0"/>
              <a:t>再从特征值分解的角度来理解一下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6105" lvl="2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6105" lvl="2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zh-CN" altLang="en-US" dirty="0"/>
              <a:t>线性代数：表示；最优化：求解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信息论：度量不确定性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微积分：泰勒展开</a:t>
            </a:r>
            <a:r>
              <a:rPr lang="en-US" altLang="zh-CN" dirty="0"/>
              <a:t>-</a:t>
            </a:r>
            <a:r>
              <a:rPr lang="zh-CN" altLang="en-US" dirty="0"/>
              <a:t>梯度下降；链式求导等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r>
              <a:rPr lang="en-US" altLang="zh-CN" dirty="0"/>
              <a:t>-</a:t>
            </a:r>
            <a:r>
              <a:rPr lang="zh-CN" altLang="en-US" dirty="0"/>
              <a:t>秩</a:t>
            </a:r>
            <a:r>
              <a:rPr lang="en-US" altLang="zh-CN" dirty="0"/>
              <a:t>=</a:t>
            </a:r>
            <a:r>
              <a:rPr lang="zh-CN" altLang="en-US" dirty="0"/>
              <a:t>秩序：有序，秩就小</a:t>
            </a:r>
            <a:endParaRPr lang="en-US" altLang="zh-CN" dirty="0"/>
          </a:p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r>
              <a:rPr lang="en-US" altLang="zh-CN" dirty="0"/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模式清晰，秩就小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加个牛，大一些；再加个坦克，更大，甚至可能是噪声，错的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655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71F6432-638A-4DD0-83D2-6A59D23289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 pitchFamily="34" charset="0"/>
                <a:ea typeface="宋体" panose="02010600030101010101" pitchFamily="2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线性方程组之外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hyperlink" Target="mailto:hywan@bjtu.edu.cn" TargetMode="External"/><Relationship Id="rId8" Type="http://schemas.openxmlformats.org/officeDocument/2006/relationships/hyperlink" Target="mailto:wudan@bjtu.edu.cn" TargetMode="External"/><Relationship Id="rId7" Type="http://schemas.openxmlformats.org/officeDocument/2006/relationships/hyperlink" Target="mailto:hlli@bjtu.edu.cn" TargetMode="External"/><Relationship Id="rId6" Type="http://schemas.openxmlformats.org/officeDocument/2006/relationships/hyperlink" Target="mailto:hfhuang@bjtu.edu.cn" TargetMode="External"/><Relationship Id="rId5" Type="http://schemas.openxmlformats.org/officeDocument/2006/relationships/hyperlink" Target="mailto:lxtian@bjtu.edu.cn" TargetMode="External"/><Relationship Id="rId4" Type="http://schemas.openxmlformats.org/officeDocument/2006/relationships/hyperlink" Target="mailto:lpjing@bjtu.edu.cn" TargetMode="External"/><Relationship Id="rId3" Type="http://schemas.openxmlformats.org/officeDocument/2006/relationships/hyperlink" Target="mailto:jianyu@bjtu.edu.cn" TargetMode="External"/><Relationship Id="rId2" Type="http://schemas.openxmlformats.org/officeDocument/2006/relationships/image" Target="../media/image3.jpeg"/><Relationship Id="rId10" Type="http://schemas.openxmlformats.org/officeDocument/2006/relationships/hyperlink" Target="mailto:wj@bjtu.edu.cn" TargetMode="Externa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5278" y="6479593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57126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2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</a:fld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8176" y="-140857"/>
            <a:ext cx="10464800" cy="791755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50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204" y="1854658"/>
            <a:ext cx="4610945" cy="467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8176" y="-140857"/>
            <a:ext cx="10464800" cy="791755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timgsa.baidu.com/timg?image&amp;quality=80&amp;size=b9999_10000&amp;sec=1589392467066&amp;di=858448bcac33b053afe05c80d7f9cab3&amp;imgtype=0&amp;src=http%3A%2F%2F5b0988e595225.cdn.sohucs.com%2Fimages%2F20180612%2F550cbc8547804dfb9c7d80fb69cee600.jpe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b="4546"/>
          <a:stretch>
            <a:fillRect/>
          </a:stretch>
        </p:blipFill>
        <p:spPr bwMode="auto">
          <a:xfrm>
            <a:off x="0" y="3875809"/>
            <a:ext cx="12192000" cy="29821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838200" y="457200"/>
            <a:ext cx="10515600" cy="639772"/>
          </a:xfrm>
        </p:spPr>
        <p:txBody>
          <a:bodyPr/>
          <a:lstStyle>
            <a:lvl1pPr algn="ctr"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北京交通大学“机器学习”课程组</a:t>
            </a:r>
            <a:endParaRPr lang="zh-CN" altLang="en-US" dirty="0"/>
          </a:p>
        </p:txBody>
      </p:sp>
      <p:sp>
        <p:nvSpPr>
          <p:cNvPr id="13" name="矩形 12"/>
          <p:cNvSpPr/>
          <p:nvPr userDrawn="1"/>
        </p:nvSpPr>
        <p:spPr>
          <a:xfrm>
            <a:off x="1562100" y="1600200"/>
            <a:ext cx="487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0" hangingPunct="0">
              <a:lnSpc>
                <a:spcPct val="125000"/>
              </a:lnSpc>
              <a:buClr>
                <a:srgbClr val="7030A0"/>
              </a:buClr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于    剑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/>
              </a:rPr>
              <a:t>jianyu@bjtu.edu.cn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景丽萍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/>
              </a:rPr>
              <a:t>lpjing@bjtu.edu.cn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田丽霞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5"/>
              </a:rPr>
              <a:t>lxtian@bjtu.edu.cn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黄惠芳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6"/>
              </a:rPr>
              <a:t>hfhuang@bjtu.edu.cn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6229350" y="1600200"/>
            <a:ext cx="422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李晓龙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7"/>
              </a:rPr>
              <a:t>hlli@bjtu.edu.cn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吴    丹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8"/>
              </a:rPr>
              <a:t>wudan@bjtu.edu.cn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 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万怀宇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9"/>
              </a:rPr>
              <a:t>hywan@bjtu.edu.cn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王    晶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10"/>
              </a:rPr>
              <a:t>wj@bjtu.edu.cn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2" name="Picture 10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4.pn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1" Type="http://schemas.openxmlformats.org/officeDocument/2006/relationships/theme" Target="../theme/theme2.xml"/><Relationship Id="rId30" Type="http://schemas.openxmlformats.org/officeDocument/2006/relationships/image" Target="../media/image4.png"/><Relationship Id="rId3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TextBox 2"/>
          <p:cNvSpPr txBox="1"/>
          <p:nvPr userDrawn="1"/>
        </p:nvSpPr>
        <p:spPr>
          <a:xfrm>
            <a:off x="8116403" y="6536941"/>
            <a:ext cx="38469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北京交通大学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《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机器学习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》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课程组</a:t>
            </a:r>
            <a:endParaRPr lang="zh-CN" altLang="en-US" sz="1400" b="1" dirty="0">
              <a:solidFill>
                <a:srgbClr val="0B0759"/>
              </a:solidFill>
              <a:latin typeface="+mj-ea"/>
              <a:ea typeface="+mj-ea"/>
            </a:endParaRPr>
          </a:p>
        </p:txBody>
      </p:sp>
      <p:sp>
        <p:nvSpPr>
          <p:cNvPr id="8" name="TextBox 2"/>
          <p:cNvSpPr txBox="1"/>
          <p:nvPr userDrawn="1"/>
        </p:nvSpPr>
        <p:spPr>
          <a:xfrm>
            <a:off x="5529678" y="6550224"/>
            <a:ext cx="11326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fld id="{B942947D-5E9E-48CD-BC64-1B8D2D672C35}" type="slidenum">
              <a:rPr lang="zh-CN" altLang="en-US" sz="1400" b="1" smtClean="0">
                <a:solidFill>
                  <a:srgbClr val="0B0759"/>
                </a:solidFill>
                <a:latin typeface="+mn-ea"/>
                <a:ea typeface="+mn-ea"/>
              </a:rPr>
            </a:fld>
            <a:r>
              <a:rPr lang="en-US" altLang="zh-CN" sz="1400" b="1" dirty="0">
                <a:solidFill>
                  <a:srgbClr val="0B0759"/>
                </a:solidFill>
                <a:latin typeface="+mn-ea"/>
                <a:ea typeface="+mn-ea"/>
              </a:rPr>
              <a:t>/29</a:t>
            </a:r>
            <a:endParaRPr lang="en-US" altLang="zh-CN" sz="1400" b="1" dirty="0">
              <a:solidFill>
                <a:srgbClr val="0B0759"/>
              </a:solidFill>
              <a:latin typeface="+mn-ea"/>
              <a:ea typeface="+mn-ea"/>
            </a:endParaRPr>
          </a:p>
        </p:txBody>
      </p:sp>
      <p:pic>
        <p:nvPicPr>
          <p:cNvPr id="9" name="Picture 10"/>
          <p:cNvPicPr>
            <a:picLocks noChangeAspect="1" noChangeArrowheads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" y="40616"/>
            <a:ext cx="692484" cy="6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/>
          <p:cNvCxnSpPr/>
          <p:nvPr userDrawn="1"/>
        </p:nvCxnSpPr>
        <p:spPr>
          <a:xfrm>
            <a:off x="0" y="753611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TextBox 2"/>
          <p:cNvSpPr txBox="1"/>
          <p:nvPr userDrawn="1"/>
        </p:nvSpPr>
        <p:spPr>
          <a:xfrm>
            <a:off x="8116403" y="6536941"/>
            <a:ext cx="38469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北京交通大学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《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机器学习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》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课程组</a:t>
            </a:r>
            <a:endParaRPr lang="zh-CN" altLang="en-US" sz="1400" b="1" dirty="0">
              <a:solidFill>
                <a:srgbClr val="0B0759"/>
              </a:solidFill>
              <a:latin typeface="+mj-ea"/>
              <a:ea typeface="+mj-ea"/>
            </a:endParaRPr>
          </a:p>
        </p:txBody>
      </p:sp>
      <p:sp>
        <p:nvSpPr>
          <p:cNvPr id="14" name="TextBox 2"/>
          <p:cNvSpPr txBox="1"/>
          <p:nvPr userDrawn="1"/>
        </p:nvSpPr>
        <p:spPr>
          <a:xfrm>
            <a:off x="5529678" y="6550224"/>
            <a:ext cx="11326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fld id="{B942947D-5E9E-48CD-BC64-1B8D2D672C35}" type="slidenum">
              <a:rPr lang="zh-CN" altLang="en-US" sz="1400" b="1" smtClean="0">
                <a:solidFill>
                  <a:srgbClr val="0B0759"/>
                </a:solidFill>
                <a:latin typeface="+mn-ea"/>
                <a:ea typeface="+mn-ea"/>
              </a:rPr>
            </a:fld>
            <a:r>
              <a:rPr lang="en-US" altLang="zh-CN" sz="1400" b="1" dirty="0">
                <a:solidFill>
                  <a:srgbClr val="0B0759"/>
                </a:solidFill>
                <a:latin typeface="+mn-ea"/>
                <a:ea typeface="+mn-ea"/>
              </a:rPr>
              <a:t>/53</a:t>
            </a:r>
            <a:endParaRPr lang="zh-CN" altLang="en-US" sz="1400" b="1" dirty="0">
              <a:solidFill>
                <a:srgbClr val="0B0759"/>
              </a:solidFill>
              <a:latin typeface="+mn-ea"/>
              <a:ea typeface="+mn-ea"/>
            </a:endParaRPr>
          </a:p>
        </p:txBody>
      </p:sp>
      <p:pic>
        <p:nvPicPr>
          <p:cNvPr id="15" name="Picture 10"/>
          <p:cNvPicPr>
            <a:picLocks noChangeAspect="1" noChangeArrowheads="1"/>
          </p:cNvPicPr>
          <p:nvPr userDrawn="1"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" y="40616"/>
            <a:ext cx="692484" cy="6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接连接符 15"/>
          <p:cNvCxnSpPr/>
          <p:nvPr userDrawn="1"/>
        </p:nvCxnSpPr>
        <p:spPr>
          <a:xfrm>
            <a:off x="0" y="753611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  <p:sldLayoutId id="2147483689" r:id="rId19"/>
    <p:sldLayoutId id="2147483690" r:id="rId20"/>
    <p:sldLayoutId id="2147483691" r:id="rId21"/>
    <p:sldLayoutId id="2147483692" r:id="rId22"/>
    <p:sldLayoutId id="2147483693" r:id="rId23"/>
    <p:sldLayoutId id="2147483694" r:id="rId24"/>
    <p:sldLayoutId id="2147483695" r:id="rId25"/>
    <p:sldLayoutId id="2147483696" r:id="rId26"/>
    <p:sldLayoutId id="2147483697" r:id="rId27"/>
    <p:sldLayoutId id="2147483698" r:id="rId28"/>
    <p:sldLayoutId id="2147483699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38.png"/><Relationship Id="rId6" Type="http://schemas.openxmlformats.org/officeDocument/2006/relationships/image" Target="../media/image37.GIF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47.png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png"/><Relationship Id="rId8" Type="http://schemas.openxmlformats.org/officeDocument/2006/relationships/image" Target="../media/image52.png"/><Relationship Id="rId7" Type="http://schemas.openxmlformats.org/officeDocument/2006/relationships/image" Target="../media/image51.png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8.xml"/><Relationship Id="rId16" Type="http://schemas.openxmlformats.org/officeDocument/2006/relationships/image" Target="../media/image41.png"/><Relationship Id="rId15" Type="http://schemas.openxmlformats.org/officeDocument/2006/relationships/image" Target="../media/image40.png"/><Relationship Id="rId14" Type="http://schemas.openxmlformats.org/officeDocument/2006/relationships/image" Target="../media/image47.png"/><Relationship Id="rId13" Type="http://schemas.openxmlformats.org/officeDocument/2006/relationships/image" Target="../media/image57.png"/><Relationship Id="rId12" Type="http://schemas.openxmlformats.org/officeDocument/2006/relationships/image" Target="../media/image56.png"/><Relationship Id="rId11" Type="http://schemas.openxmlformats.org/officeDocument/2006/relationships/image" Target="../media/image55.png"/><Relationship Id="rId10" Type="http://schemas.openxmlformats.org/officeDocument/2006/relationships/image" Target="../media/image54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.xml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41.png"/><Relationship Id="rId6" Type="http://schemas.openxmlformats.org/officeDocument/2006/relationships/image" Target="../media/image40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43.png"/><Relationship Id="rId1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68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3.png"/><Relationship Id="rId2" Type="http://schemas.openxmlformats.org/officeDocument/2006/relationships/image" Target="../media/image43.pn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41.png"/><Relationship Id="rId1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72.png"/><Relationship Id="rId7" Type="http://schemas.openxmlformats.org/officeDocument/2006/relationships/image" Target="../media/image71.png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58.png"/><Relationship Id="rId3" Type="http://schemas.openxmlformats.org/officeDocument/2006/relationships/image" Target="../media/image62.png"/><Relationship Id="rId2" Type="http://schemas.openxmlformats.org/officeDocument/2006/relationships/image" Target="../media/image40.png"/><Relationship Id="rId14" Type="http://schemas.openxmlformats.org/officeDocument/2006/relationships/notesSlide" Target="../notesSlides/notesSlide18.x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75.png"/><Relationship Id="rId11" Type="http://schemas.openxmlformats.org/officeDocument/2006/relationships/image" Target="../media/image74.png"/><Relationship Id="rId10" Type="http://schemas.openxmlformats.org/officeDocument/2006/relationships/image" Target="../media/image73.png"/><Relationship Id="rId1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0.png"/><Relationship Id="rId8" Type="http://schemas.openxmlformats.org/officeDocument/2006/relationships/image" Target="../media/image68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3.png"/><Relationship Id="rId2" Type="http://schemas.openxmlformats.org/officeDocument/2006/relationships/image" Target="../media/image43.png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13.xml"/><Relationship Id="rId10" Type="http://schemas.openxmlformats.org/officeDocument/2006/relationships/image" Target="../media/image41.png"/><Relationship Id="rId1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84.png"/><Relationship Id="rId8" Type="http://schemas.openxmlformats.org/officeDocument/2006/relationships/image" Target="../media/image83.png"/><Relationship Id="rId7" Type="http://schemas.openxmlformats.org/officeDocument/2006/relationships/image" Target="../media/image82.png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9" Type="http://schemas.openxmlformats.org/officeDocument/2006/relationships/notesSlide" Target="../notesSlides/notesSlide20.xml"/><Relationship Id="rId18" Type="http://schemas.openxmlformats.org/officeDocument/2006/relationships/slideLayout" Target="../slideLayouts/slideLayout14.xml"/><Relationship Id="rId17" Type="http://schemas.openxmlformats.org/officeDocument/2006/relationships/image" Target="../media/image92.png"/><Relationship Id="rId16" Type="http://schemas.openxmlformats.org/officeDocument/2006/relationships/image" Target="../media/image91.png"/><Relationship Id="rId15" Type="http://schemas.openxmlformats.org/officeDocument/2006/relationships/image" Target="../media/image90.png"/><Relationship Id="rId14" Type="http://schemas.openxmlformats.org/officeDocument/2006/relationships/image" Target="../media/image89.png"/><Relationship Id="rId13" Type="http://schemas.openxmlformats.org/officeDocument/2006/relationships/image" Target="../media/image88.png"/><Relationship Id="rId12" Type="http://schemas.openxmlformats.org/officeDocument/2006/relationships/image" Target="../media/image87.png"/><Relationship Id="rId11" Type="http://schemas.openxmlformats.org/officeDocument/2006/relationships/image" Target="../media/image86.png"/><Relationship Id="rId10" Type="http://schemas.openxmlformats.org/officeDocument/2006/relationships/image" Target="../media/image85.png"/><Relationship Id="rId1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png"/><Relationship Id="rId8" Type="http://schemas.openxmlformats.org/officeDocument/2006/relationships/image" Target="../media/image100.png"/><Relationship Id="rId7" Type="http://schemas.openxmlformats.org/officeDocument/2006/relationships/image" Target="../media/image99.png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2" Type="http://schemas.openxmlformats.org/officeDocument/2006/relationships/notesSlide" Target="../notesSlides/notesSlide21.xml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02.png"/><Relationship Id="rId1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5.xml"/><Relationship Id="rId7" Type="http://schemas.openxmlformats.org/officeDocument/2006/relationships/image" Target="../media/image109.png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microsoft.com/office/2007/relationships/hdphoto" Target="../media/image106.wdp"/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png"/><Relationship Id="rId8" Type="http://schemas.openxmlformats.org/officeDocument/2006/relationships/image" Target="../media/image112.png"/><Relationship Id="rId7" Type="http://schemas.openxmlformats.org/officeDocument/2006/relationships/image" Target="../media/image111.png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Relationship Id="rId3" Type="http://schemas.openxmlformats.org/officeDocument/2006/relationships/image" Target="../media/image107.png"/><Relationship Id="rId20" Type="http://schemas.openxmlformats.org/officeDocument/2006/relationships/notesSlide" Target="../notesSlides/notesSlide23.xml"/><Relationship Id="rId2" Type="http://schemas.microsoft.com/office/2007/relationships/hdphoto" Target="../media/image106.wdp"/><Relationship Id="rId19" Type="http://schemas.openxmlformats.org/officeDocument/2006/relationships/slideLayout" Target="../slideLayouts/slideLayout16.xml"/><Relationship Id="rId18" Type="http://schemas.openxmlformats.org/officeDocument/2006/relationships/image" Target="../media/image122.png"/><Relationship Id="rId17" Type="http://schemas.openxmlformats.org/officeDocument/2006/relationships/image" Target="../media/image121.png"/><Relationship Id="rId16" Type="http://schemas.openxmlformats.org/officeDocument/2006/relationships/image" Target="../media/image120.png"/><Relationship Id="rId15" Type="http://schemas.openxmlformats.org/officeDocument/2006/relationships/image" Target="../media/image119.png"/><Relationship Id="rId14" Type="http://schemas.openxmlformats.org/officeDocument/2006/relationships/image" Target="../media/image118.png"/><Relationship Id="rId13" Type="http://schemas.openxmlformats.org/officeDocument/2006/relationships/image" Target="../media/image117.png"/><Relationship Id="rId12" Type="http://schemas.openxmlformats.org/officeDocument/2006/relationships/image" Target="../media/image116.png"/><Relationship Id="rId11" Type="http://schemas.openxmlformats.org/officeDocument/2006/relationships/image" Target="../media/image115.png"/><Relationship Id="rId10" Type="http://schemas.openxmlformats.org/officeDocument/2006/relationships/image" Target="../media/image114.png"/><Relationship Id="rId1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6.png"/><Relationship Id="rId8" Type="http://schemas.openxmlformats.org/officeDocument/2006/relationships/image" Target="../media/image125.png"/><Relationship Id="rId7" Type="http://schemas.openxmlformats.org/officeDocument/2006/relationships/image" Target="../media/image119.png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24.png"/><Relationship Id="rId30" Type="http://schemas.openxmlformats.org/officeDocument/2006/relationships/notesSlide" Target="../notesSlides/notesSlide24.xml"/><Relationship Id="rId3" Type="http://schemas.openxmlformats.org/officeDocument/2006/relationships/image" Target="../media/image115.png"/><Relationship Id="rId29" Type="http://schemas.openxmlformats.org/officeDocument/2006/relationships/slideLayout" Target="../slideLayouts/slideLayout17.xml"/><Relationship Id="rId28" Type="http://schemas.openxmlformats.org/officeDocument/2006/relationships/image" Target="../media/image143.png"/><Relationship Id="rId27" Type="http://schemas.openxmlformats.org/officeDocument/2006/relationships/image" Target="../media/image142.png"/><Relationship Id="rId26" Type="http://schemas.openxmlformats.org/officeDocument/2006/relationships/image" Target="../media/image141.png"/><Relationship Id="rId25" Type="http://schemas.openxmlformats.org/officeDocument/2006/relationships/image" Target="../media/image140.png"/><Relationship Id="rId24" Type="http://schemas.openxmlformats.org/officeDocument/2006/relationships/image" Target="../media/image139.png"/><Relationship Id="rId23" Type="http://schemas.openxmlformats.org/officeDocument/2006/relationships/image" Target="../media/image138.png"/><Relationship Id="rId22" Type="http://schemas.openxmlformats.org/officeDocument/2006/relationships/image" Target="../media/image137.png"/><Relationship Id="rId21" Type="http://schemas.openxmlformats.org/officeDocument/2006/relationships/image" Target="../media/image136.png"/><Relationship Id="rId20" Type="http://schemas.openxmlformats.org/officeDocument/2006/relationships/image" Target="../media/image135.png"/><Relationship Id="rId2" Type="http://schemas.openxmlformats.org/officeDocument/2006/relationships/image" Target="../media/image114.png"/><Relationship Id="rId19" Type="http://schemas.openxmlformats.org/officeDocument/2006/relationships/image" Target="../media/image134.png"/><Relationship Id="rId18" Type="http://schemas.openxmlformats.org/officeDocument/2006/relationships/image" Target="../media/image133.png"/><Relationship Id="rId17" Type="http://schemas.openxmlformats.org/officeDocument/2006/relationships/image" Target="../media/image132.png"/><Relationship Id="rId16" Type="http://schemas.openxmlformats.org/officeDocument/2006/relationships/image" Target="../media/image131.png"/><Relationship Id="rId15" Type="http://schemas.openxmlformats.org/officeDocument/2006/relationships/image" Target="../media/image130.png"/><Relationship Id="rId14" Type="http://schemas.openxmlformats.org/officeDocument/2006/relationships/image" Target="../media/image129.png"/><Relationship Id="rId13" Type="http://schemas.openxmlformats.org/officeDocument/2006/relationships/image" Target="../media/image128.png"/><Relationship Id="rId12" Type="http://schemas.openxmlformats.org/officeDocument/2006/relationships/image" Target="../media/image127.png"/><Relationship Id="rId11" Type="http://schemas.openxmlformats.org/officeDocument/2006/relationships/image" Target="../media/image110.png"/><Relationship Id="rId10" Type="http://schemas.openxmlformats.org/officeDocument/2006/relationships/image" Target="../media/image122.png"/><Relationship Id="rId1" Type="http://schemas.openxmlformats.org/officeDocument/2006/relationships/image" Target="../media/image123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147.png"/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image" Target="../media/image14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151.png"/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image" Target="../media/image1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7.xml"/><Relationship Id="rId7" Type="http://schemas.openxmlformats.org/officeDocument/2006/relationships/slideLayout" Target="../slideLayouts/slideLayout20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image" Target="../media/image1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57.jpe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hyperlink" Target="http://faculty.bjtu.edu.cn/9089/" TargetMode="External"/><Relationship Id="rId8" Type="http://schemas.openxmlformats.org/officeDocument/2006/relationships/hyperlink" Target="http://faculty.bjtu.edu.cn/9167/" TargetMode="External"/><Relationship Id="rId7" Type="http://schemas.openxmlformats.org/officeDocument/2006/relationships/hyperlink" Target="mailto:wj@bjtu.edu.cn" TargetMode="External"/><Relationship Id="rId6" Type="http://schemas.openxmlformats.org/officeDocument/2006/relationships/hyperlink" Target="http://faculty.bjtu.edu.cn/9129/" TargetMode="External"/><Relationship Id="rId5" Type="http://schemas.openxmlformats.org/officeDocument/2006/relationships/hyperlink" Target="mailto:jtsang@bjtu.edu.cn" TargetMode="External"/><Relationship Id="rId4" Type="http://schemas.openxmlformats.org/officeDocument/2006/relationships/hyperlink" Target="http://faculty.bjtu.edu.cn/8793/" TargetMode="External"/><Relationship Id="rId3" Type="http://schemas.openxmlformats.org/officeDocument/2006/relationships/hyperlink" Target="mailto:hywan@bjtu.edu.cn" TargetMode="External"/><Relationship Id="rId2" Type="http://schemas.openxmlformats.org/officeDocument/2006/relationships/hyperlink" Target="http://faculty.bjtu.edu.cn/8249/" TargetMode="External"/><Relationship Id="rId11" Type="http://schemas.openxmlformats.org/officeDocument/2006/relationships/notesSlide" Target="../notesSlides/notesSlide29.xml"/><Relationship Id="rId10" Type="http://schemas.openxmlformats.org/officeDocument/2006/relationships/slideLayout" Target="../slideLayouts/slideLayout50.xml"/><Relationship Id="rId1" Type="http://schemas.openxmlformats.org/officeDocument/2006/relationships/hyperlink" Target="mailto:lpjing@bjtu.edu.cn" TargetMode="Externa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13.GIF"/><Relationship Id="rId3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GIF"/><Relationship Id="rId3" Type="http://schemas.openxmlformats.org/officeDocument/2006/relationships/image" Target="../media/image12.png"/><Relationship Id="rId2" Type="http://schemas.openxmlformats.org/officeDocument/2006/relationships/image" Target="../media/image7.GIF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90057" y="1988404"/>
            <a:ext cx="807720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机器学习的数学基础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3600" y="3916977"/>
            <a:ext cx="80772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桑基韬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特征空间映射例子：多层感知机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838200" y="1295400"/>
            <a:ext cx="10744200" cy="4572000"/>
            <a:chOff x="539552" y="1007767"/>
            <a:chExt cx="8581589" cy="3580211"/>
          </a:xfrm>
        </p:grpSpPr>
        <p:sp>
          <p:nvSpPr>
            <p:cNvPr id="3" name="文本框 2"/>
            <p:cNvSpPr txBox="1"/>
            <p:nvPr/>
          </p:nvSpPr>
          <p:spPr>
            <a:xfrm>
              <a:off x="539552" y="2233197"/>
              <a:ext cx="1368152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单层感知机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11562" y="1338940"/>
              <a:ext cx="1060127" cy="894257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9462" y="2731368"/>
              <a:ext cx="967063" cy="1064519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539552" y="3745365"/>
              <a:ext cx="1368152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多层感知机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57616" y="1432138"/>
              <a:ext cx="1111527" cy="236375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979715" y="2499745"/>
              <a:ext cx="1300721" cy="924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907704" y="1007767"/>
              <a:ext cx="1584176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决策区域形状</a:t>
              </a:r>
              <a:endParaRPr lang="zh-CN" altLang="en-US" sz="20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0924" y="1058770"/>
              <a:ext cx="1741279" cy="1700512"/>
            </a:xfrm>
            <a:prstGeom prst="rect">
              <a:avLst/>
            </a:prstGeom>
          </p:spPr>
        </p:pic>
        <p:pic>
          <p:nvPicPr>
            <p:cNvPr id="11" name="Picture 2" descr="http://images2015.cnblogs.com/blog/673793/201512/673793-20151231074314604-2050732128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924" y="2887465"/>
              <a:ext cx="1741279" cy="170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089" y="1750297"/>
              <a:ext cx="2641052" cy="2117601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3727900" y="1609273"/>
              <a:ext cx="916111" cy="50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8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数据分布和决策面</a:t>
              </a:r>
              <a:endParaRPr lang="zh-CN" altLang="en-US" sz="18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635899" y="3180765"/>
              <a:ext cx="1085609" cy="939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buNone/>
              </a:pPr>
              <a:r>
                <a:rPr lang="zh-CN" altLang="en-US" sz="1800" dirty="0"/>
                <a:t>上层分类器“看到”的数据分布和决策面</a:t>
              </a:r>
              <a:endParaRPr lang="zh-CN" altLang="en-US" sz="1800" dirty="0"/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8638" y="1504594"/>
              <a:ext cx="910338" cy="932815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2293631" y="2376566"/>
              <a:ext cx="1121798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线性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2169448" y="3681357"/>
              <a:ext cx="1121798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非线性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>
          <a:xfrm>
            <a:off x="4458030" y="1360532"/>
            <a:ext cx="0" cy="4495458"/>
          </a:xfrm>
          <a:prstGeom prst="line">
            <a:avLst/>
          </a:prstGeom>
          <a:ln w="19050">
            <a:solidFill>
              <a:srgbClr val="000000">
                <a:alpha val="6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特征值和特征向量：特征值分解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844040" y="1447800"/>
                <a:ext cx="2021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40" y="1447800"/>
                <a:ext cx="2021579" cy="523220"/>
              </a:xfrm>
              <a:prstGeom prst="rect">
                <a:avLst/>
              </a:prstGeom>
              <a:blipFill rotWithShape="1">
                <a:blip r:embed="rId1"/>
                <a:stretch>
                  <a:fillRect r="19" b="-4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56260" y="2081502"/>
            <a:ext cx="4853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7200" y="3089931"/>
            <a:ext cx="4853940" cy="1207689"/>
            <a:chOff x="179512" y="2166124"/>
            <a:chExt cx="4392488" cy="104977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209766" y="3195214"/>
            <a:ext cx="573542" cy="1094399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258801" y="4289617"/>
            <a:ext cx="237738" cy="300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53441" y="4630182"/>
            <a:ext cx="2530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箭头: 右 11"/>
          <p:cNvSpPr/>
          <p:nvPr/>
        </p:nvSpPr>
        <p:spPr>
          <a:xfrm rot="5400000">
            <a:off x="2096738" y="4990277"/>
            <a:ext cx="187504" cy="297701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98273" y="5292604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65819" y="3454167"/>
            <a:ext cx="631950" cy="583311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>
            <a:off x="3681795" y="4037477"/>
            <a:ext cx="315976" cy="511090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406032" y="4630184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00" dirty="0">
              <a:solidFill>
                <a:srgbClr val="0059D1"/>
              </a:solidFill>
            </a:endParaRPr>
          </a:p>
        </p:txBody>
      </p:sp>
      <p:sp>
        <p:nvSpPr>
          <p:cNvPr id="17" name="箭头: 右 16"/>
          <p:cNvSpPr/>
          <p:nvPr/>
        </p:nvSpPr>
        <p:spPr>
          <a:xfrm rot="5400000">
            <a:off x="4077938" y="4990277"/>
            <a:ext cx="187504" cy="297701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1" kern="0">
              <a:solidFill>
                <a:srgbClr val="0059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20817" y="5255497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00" dirty="0">
              <a:solidFill>
                <a:srgbClr val="0059D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4" name="矩形 43"/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4010" y="126372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5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5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 rotWithShape="1">
                <a:blip r:embed="rId2"/>
                <a:stretch>
                  <a:fillRect l="-23" t="-115" r="3" b="-3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12" name="箭头: 右 11"/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>
            <a:stCxn id="15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20" name="箭头: 右 19"/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rgbClr val="0059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29542" y="1223436"/>
            <a:ext cx="2102633" cy="1056117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 flipV="1">
            <a:off x="6373951" y="2939583"/>
            <a:ext cx="0" cy="112179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365460" y="4054340"/>
            <a:ext cx="1156025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文本框 27"/>
              <p:cNvSpPr txBox="1"/>
              <p:nvPr/>
            </p:nvSpPr>
            <p:spPr>
              <a:xfrm>
                <a:off x="6482589" y="2477366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89" y="2477366"/>
                <a:ext cx="221343" cy="410433"/>
              </a:xfrm>
              <a:prstGeom prst="rect">
                <a:avLst/>
              </a:prstGeom>
              <a:blipFill rotWithShape="1">
                <a:blip r:embed="rId4"/>
                <a:stretch>
                  <a:fillRect l="-230" t="-56" r="-21983" b="-161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7568958" y="3735691"/>
                <a:ext cx="205248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958" y="3735691"/>
                <a:ext cx="205248" cy="410433"/>
              </a:xfrm>
              <a:prstGeom prst="rect">
                <a:avLst/>
              </a:prstGeom>
              <a:blipFill rotWithShape="1">
                <a:blip r:embed="rId5"/>
                <a:stretch>
                  <a:fillRect l="-191" t="-151" r="-27893" b="-160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5448031" y="2767016"/>
                <a:ext cx="961865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65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1865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1865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65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1865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b/>
                          </m:sSub>
                        </m:e>
                        <m:sup/>
                      </m:sSup>
                    </m:oMath>
                  </m:oMathPara>
                </a14:m>
                <a:endParaRPr lang="zh-CN" altLang="en-US" sz="186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1" y="2767016"/>
                <a:ext cx="961865" cy="550600"/>
              </a:xfrm>
              <a:prstGeom prst="rect">
                <a:avLst/>
              </a:prstGeom>
              <a:blipFill rotWithShape="1">
                <a:blip r:embed="rId6"/>
                <a:stretch>
                  <a:fillRect l="-38" t="-58" r="-4270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1" name="椭圆 40"/>
          <p:cNvSpPr/>
          <p:nvPr/>
        </p:nvSpPr>
        <p:spPr>
          <a:xfrm>
            <a:off x="6059925" y="3229154"/>
            <a:ext cx="85644" cy="856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 flipH="1" flipV="1">
            <a:off x="6102306" y="3280781"/>
            <a:ext cx="285241" cy="7885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V="1">
            <a:off x="6381445" y="3721357"/>
            <a:ext cx="792185" cy="32687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7238913" y="3292387"/>
                <a:ext cx="1159741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65" dirty="0"/>
                  <a:t> 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6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5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5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5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5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/>
                        </m:sSub>
                      </m:e>
                      <m:sup/>
                    </m:sSup>
                  </m:oMath>
                </a14:m>
                <a:endParaRPr lang="zh-CN" altLang="en-US" sz="1865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13" y="3292387"/>
                <a:ext cx="1159741" cy="550600"/>
              </a:xfrm>
              <a:prstGeom prst="rect">
                <a:avLst/>
              </a:prstGeom>
              <a:blipFill rotWithShape="1">
                <a:blip r:embed="rId7"/>
                <a:stretch>
                  <a:fillRect l="-47" t="-99" r="12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7" name="椭圆 56"/>
          <p:cNvSpPr/>
          <p:nvPr/>
        </p:nvSpPr>
        <p:spPr>
          <a:xfrm>
            <a:off x="7114181" y="3649297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连接符 74"/>
          <p:cNvCxnSpPr/>
          <p:nvPr/>
        </p:nvCxnSpPr>
        <p:spPr>
          <a:xfrm flipH="1">
            <a:off x="6372420" y="3675950"/>
            <a:ext cx="819515" cy="12543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 flipV="1">
            <a:off x="7163027" y="3694294"/>
            <a:ext cx="3100" cy="35578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/>
              <p:cNvSpPr/>
              <p:nvPr/>
            </p:nvSpPr>
            <p:spPr>
              <a:xfrm>
                <a:off x="6933607" y="3914848"/>
                <a:ext cx="3892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865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1865" dirty="0"/>
              </a:p>
            </p:txBody>
          </p:sp>
        </mc:Choice>
        <mc:Fallback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07" y="3914848"/>
                <a:ext cx="389274" cy="379656"/>
              </a:xfrm>
              <a:prstGeom prst="rect">
                <a:avLst/>
              </a:prstGeom>
              <a:blipFill rotWithShape="1">
                <a:blip r:embed="rId8"/>
                <a:stretch>
                  <a:fillRect l="-11" t="-19" r="16" b="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6278966" y="3335693"/>
            <a:ext cx="33825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865" i="1" dirty="0">
                <a:latin typeface="Cambria Math" panose="02040503050406030204" pitchFamily="18" charset="0"/>
              </a:rPr>
              <a:t>b</a:t>
            </a:r>
            <a:endParaRPr lang="zh-CN" altLang="en-US" sz="1865" i="1" dirty="0">
              <a:latin typeface="Cambria Math" panose="020405030504060302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327918" y="4485118"/>
            <a:ext cx="6536753" cy="106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65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线性变换</a:t>
            </a:r>
            <a:r>
              <a:rPr lang="zh-CN" altLang="en-US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1865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zh-CN" altLang="en-US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坐标系不改变，向量进行旋转变换 </a:t>
            </a:r>
            <a:endParaRPr lang="en-US" altLang="zh-CN" sz="1865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zh-CN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 </a:t>
            </a:r>
            <a:r>
              <a:rPr lang="en-US" altLang="zh-CN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是单位矩阵，对向量没有缩放效果</a:t>
            </a:r>
            <a:endParaRPr lang="zh-CN" altLang="en-US" sz="1865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59" name="直接连接符 58"/>
          <p:cNvCxnSpPr/>
          <p:nvPr/>
        </p:nvCxnSpPr>
        <p:spPr>
          <a:xfrm flipH="1">
            <a:off x="6085051" y="3275692"/>
            <a:ext cx="31727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6085217" y="3306930"/>
            <a:ext cx="1" cy="76806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/>
          <p:cNvSpPr/>
          <p:nvPr/>
        </p:nvSpPr>
        <p:spPr>
          <a:xfrm>
            <a:off x="6363067" y="3971113"/>
            <a:ext cx="298892" cy="255452"/>
          </a:xfrm>
          <a:custGeom>
            <a:avLst/>
            <a:gdLst>
              <a:gd name="connsiteX0" fmla="*/ 191589 w 224169"/>
              <a:gd name="connsiteY0" fmla="*/ 0 h 191589"/>
              <a:gd name="connsiteX1" fmla="*/ 209006 w 224169"/>
              <a:gd name="connsiteY1" fmla="*/ 121920 h 191589"/>
              <a:gd name="connsiteX2" fmla="*/ 0 w 224169"/>
              <a:gd name="connsiteY2" fmla="*/ 191589 h 191589"/>
              <a:gd name="connsiteX3" fmla="*/ 0 w 224169"/>
              <a:gd name="connsiteY3" fmla="*/ 191589 h 19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169" h="191589">
                <a:moveTo>
                  <a:pt x="191589" y="0"/>
                </a:moveTo>
                <a:cubicBezTo>
                  <a:pt x="216263" y="44994"/>
                  <a:pt x="240937" y="89989"/>
                  <a:pt x="209006" y="121920"/>
                </a:cubicBezTo>
                <a:cubicBezTo>
                  <a:pt x="177075" y="153851"/>
                  <a:pt x="0" y="191589"/>
                  <a:pt x="0" y="191589"/>
                </a:cubicBezTo>
                <a:lnTo>
                  <a:pt x="0" y="191589"/>
                </a:lnTo>
              </a:path>
            </a:pathLst>
          </a:custGeom>
          <a:noFill/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p:sp>
        <p:nvSpPr>
          <p:cNvPr id="65" name="任意多边形: 形状 64"/>
          <p:cNvSpPr/>
          <p:nvPr/>
        </p:nvSpPr>
        <p:spPr>
          <a:xfrm>
            <a:off x="6184890" y="3781327"/>
            <a:ext cx="426612" cy="412695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0099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27100" y="107968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29542" y="1223436"/>
            <a:ext cx="2102633" cy="105611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5395722" y="2477359"/>
            <a:ext cx="2378479" cy="1723806"/>
            <a:chOff x="4253339" y="1878525"/>
            <a:chExt cx="1472243" cy="1067009"/>
          </a:xfrm>
        </p:grpSpPr>
        <p:cxnSp>
          <p:nvCxnSpPr>
            <p:cNvPr id="24" name="直接箭头连接符 23"/>
            <p:cNvCxnSpPr/>
            <p:nvPr/>
          </p:nvCxnSpPr>
          <p:spPr>
            <a:xfrm flipV="1">
              <a:off x="4858848" y="2164631"/>
              <a:ext cx="0" cy="694376"/>
            </a:xfrm>
            <a:prstGeom prst="straightConnector1">
              <a:avLst/>
            </a:prstGeom>
            <a:ln w="12700">
              <a:solidFill>
                <a:srgbClr val="00B0F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/>
            <p:nvPr/>
          </p:nvCxnSpPr>
          <p:spPr>
            <a:xfrm>
              <a:off x="4853590" y="2854651"/>
              <a:ext cx="71556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4926091" y="1878525"/>
                  <a:ext cx="137008" cy="2540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zh-CN" altLang="en-US" sz="2665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65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zh-CN" altLang="en-US" sz="2665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6091" y="1878525"/>
                  <a:ext cx="137008" cy="25405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5598537" y="2657410"/>
                  <a:ext cx="127045" cy="2540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665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65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zh-CN" altLang="en-US" sz="2665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537" y="2657410"/>
                  <a:ext cx="127045" cy="254052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cxnSp>
          <p:nvCxnSpPr>
            <p:cNvPr id="31" name="直接箭头连接符 30"/>
            <p:cNvCxnSpPr/>
            <p:nvPr/>
          </p:nvCxnSpPr>
          <p:spPr>
            <a:xfrm rot="13500000">
              <a:off x="4357572" y="2649848"/>
              <a:ext cx="591373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rot="18900000">
              <a:off x="4767894" y="2653299"/>
              <a:ext cx="591373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4253339" y="2296829"/>
                  <a:ext cx="143874" cy="2446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135" i="1">
                                <a:solidFill>
                                  <a:schemeClr val="accent5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135" i="1">
                                <a:solidFill>
                                  <a:schemeClr val="accent5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135" i="1">
                                <a:solidFill>
                                  <a:schemeClr val="accent5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zh-CN" altLang="en-US" sz="2135" dirty="0">
                    <a:solidFill>
                      <a:schemeClr val="accent5">
                        <a:lumMod val="9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339" y="2296829"/>
                  <a:ext cx="143874" cy="244606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文本框 35"/>
                <p:cNvSpPr txBox="1"/>
                <p:nvPr/>
              </p:nvSpPr>
              <p:spPr>
                <a:xfrm>
                  <a:off x="5328748" y="2311646"/>
                  <a:ext cx="165704" cy="2298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135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2135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135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zh-CN" sz="2135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zh-CN" altLang="en-US" sz="2135" dirty="0">
                    <a:solidFill>
                      <a:schemeClr val="accent3">
                        <a:lumMod val="9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6" name="文本框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748" y="2311646"/>
                  <a:ext cx="165704" cy="229841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5308603" y="2590738"/>
                <a:ext cx="1162113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5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65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CN" sz="1865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65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5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65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5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5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5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5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>
                            <m:r>
                              <a:rPr lang="en-US" altLang="zh-CN" sz="1865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e>
                      <m:sup/>
                    </m:sSup>
                  </m:oMath>
                </a14:m>
                <a:endParaRPr lang="zh-CN" altLang="en-US" sz="1865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3" y="2590738"/>
                <a:ext cx="1162113" cy="550600"/>
              </a:xfrm>
              <a:prstGeom prst="rect">
                <a:avLst/>
              </a:prstGeom>
              <a:blipFill rotWithShape="1">
                <a:blip r:embed="rId6"/>
                <a:stretch>
                  <a:fillRect t="-104" r="-1688" b="1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5415567" y="4297027"/>
                <a:ext cx="1100429" cy="560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5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65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CN" sz="1865" dirty="0">
                    <a:solidFill>
                      <a:schemeClr val="accent5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65" i="1">
                        <a:solidFill>
                          <a:schemeClr val="accent5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65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65" i="1">
                                <a:solidFill>
                                  <a:schemeClr val="accent5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65" i="1">
                                    <a:solidFill>
                                      <a:schemeClr val="accent5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65" i="1">
                                      <a:solidFill>
                                        <a:schemeClr val="accent5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65" i="1">
                                      <a:solidFill>
                                        <a:schemeClr val="accent5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sz="1865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zh-CN" altLang="en-US" sz="1865" dirty="0">
                  <a:solidFill>
                    <a:schemeClr val="accent5">
                      <a:lumMod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67" y="4297027"/>
                <a:ext cx="1100429" cy="560603"/>
              </a:xfrm>
              <a:prstGeom prst="rect">
                <a:avLst/>
              </a:prstGeom>
              <a:blipFill rotWithShape="1">
                <a:blip r:embed="rId7"/>
                <a:stretch>
                  <a:fillRect l="-26" t="-110" r="24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6576055" y="4305012"/>
                <a:ext cx="1058751" cy="518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65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186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6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altLang="zh-CN" sz="186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altLang="zh-CN" sz="1865" i="1">
                          <a:solidFill>
                            <a:schemeClr val="accent3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65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5" i="1">
                                      <a:solidFill>
                                        <a:schemeClr val="accent3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5" i="1">
                                        <a:solidFill>
                                          <a:schemeClr val="accent3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5" i="1">
                                        <a:solidFill>
                                          <a:schemeClr val="accent3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  <m:r>
                                <a:rPr lang="en-US" altLang="zh-CN" sz="186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altLang="zh-CN" sz="1865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1865" dirty="0">
                  <a:solidFill>
                    <a:schemeClr val="accent3">
                      <a:lumMod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055" y="4305012"/>
                <a:ext cx="1058751" cy="518796"/>
              </a:xfrm>
              <a:prstGeom prst="rect">
                <a:avLst/>
              </a:prstGeom>
              <a:blipFill rotWithShape="1">
                <a:blip r:embed="rId8"/>
                <a:stretch>
                  <a:fillRect l="-60" t="-67" r="19" b="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1" name="椭圆 40"/>
          <p:cNvSpPr/>
          <p:nvPr/>
        </p:nvSpPr>
        <p:spPr>
          <a:xfrm>
            <a:off x="6059925" y="3229154"/>
            <a:ext cx="85644" cy="856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rot="18900000">
            <a:off x="6234036" y="3716988"/>
            <a:ext cx="955392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H="1" flipV="1">
            <a:off x="6102306" y="3280781"/>
            <a:ext cx="285241" cy="7885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8668551" y="2911613"/>
                <a:ext cx="1554143" cy="395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13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5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135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CN" sz="2135" dirty="0"/>
                  <a:t> </a:t>
                </a:r>
                <a14:m>
                  <m:oMath xmlns:m="http://schemas.openxmlformats.org/officeDocument/2006/math">
                    <m:r>
                      <a:rPr lang="en-US" altLang="zh-CN" sz="2135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35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zh-CN" altLang="en-US" sz="2135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5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135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altLang="zh-CN" sz="2135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35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⃗"/>
                        <m:ctrlPr>
                          <a:rPr lang="zh-CN" altLang="en-US" sz="2135" i="1">
                            <a:solidFill>
                              <a:schemeClr val="accent3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2135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35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sz="2135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</m:oMath>
                </a14:m>
                <a:endParaRPr lang="zh-CN" altLang="en-US" sz="2135" dirty="0"/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551" y="2911613"/>
                <a:ext cx="1554143" cy="395173"/>
              </a:xfrm>
              <a:prstGeom prst="rect">
                <a:avLst/>
              </a:prstGeom>
              <a:blipFill rotWithShape="1">
                <a:blip r:embed="rId9"/>
                <a:stretch>
                  <a:fillRect l="-11" t="-35" r="-1727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8738523" y="3352818"/>
                <a:ext cx="3201261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:r>
                  <a:rPr lang="en-US" altLang="zh-CN" sz="2135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5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35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135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35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⃗"/>
                        <m:ctrlPr>
                          <a:rPr lang="zh-CN" altLang="en-US" sz="213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2135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135" i="1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⃑"/>
                        <m:ctrlPr>
                          <a:rPr lang="zh-CN" altLang="en-US" sz="2135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5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sz="2135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135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35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135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35" i="1"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⃗"/>
                        <m:ctrlPr>
                          <a:rPr lang="zh-CN" altLang="en-US" sz="213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2135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135" i="1">
                        <a:latin typeface="Cambria Math" panose="02040503050406030204" pitchFamily="18" charset="0"/>
                      </a:rPr>
                      <m:t>𝑓</m:t>
                    </m:r>
                    <m:acc>
                      <m:accPr>
                        <m:chr m:val="⃑"/>
                        <m:ctrlPr>
                          <a:rPr lang="zh-CN" altLang="en-US" sz="2135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5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zh-CN" sz="2135" dirty="0"/>
                  <a:t>)</a:t>
                </a:r>
                <a:endParaRPr lang="zh-CN" altLang="en-US" sz="2135" dirty="0"/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523" y="3352818"/>
                <a:ext cx="3201261" cy="328231"/>
              </a:xfrm>
              <a:prstGeom prst="rect">
                <a:avLst/>
              </a:prstGeom>
              <a:blipFill rotWithShape="1">
                <a:blip r:embed="rId10"/>
                <a:stretch>
                  <a:fillRect l="-9" t="-5" r="-4407" b="-164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8748443" y="3716437"/>
                <a:ext cx="1876155" cy="550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:r>
                  <a:rPr lang="en-US" altLang="zh-CN" sz="2135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5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13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135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135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sz="2135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135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CN" sz="2135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135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135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135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135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135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135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43" y="3716437"/>
                <a:ext cx="1876155" cy="550728"/>
              </a:xfrm>
              <a:prstGeom prst="rect">
                <a:avLst/>
              </a:prstGeom>
              <a:blipFill rotWithShape="1">
                <a:blip r:embed="rId11"/>
                <a:stretch>
                  <a:fillRect l="-3" t="-76" r="22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9" name="文本框 48"/>
          <p:cNvSpPr txBox="1"/>
          <p:nvPr/>
        </p:nvSpPr>
        <p:spPr>
          <a:xfrm>
            <a:off x="5319891" y="4934590"/>
            <a:ext cx="6632764" cy="134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65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特征空间映射</a:t>
            </a:r>
            <a:r>
              <a:rPr lang="en-US" altLang="zh-CN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en-US" altLang="zh-CN" sz="1865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zh-CN" altLang="en-US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乘特征矩阵从标准坐标系映射到了矩阵坐标系</a:t>
            </a:r>
            <a:endParaRPr lang="en-US" altLang="zh-CN" sz="1865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1865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 </a:t>
            </a:r>
            <a:r>
              <a:rPr lang="zh-CN" altLang="en-US" sz="1865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向量相对所在坐标系的位置没有改变，都是</a:t>
            </a:r>
            <a:r>
              <a:rPr lang="en-US" altLang="zh-CN" sz="1865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1865" dirty="0" err="1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a,b</a:t>
            </a:r>
            <a:r>
              <a:rPr lang="en-US" altLang="zh-CN" sz="1865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) </a:t>
            </a:r>
            <a:endParaRPr lang="en-US" altLang="zh-CN" sz="1865" dirty="0">
              <a:solidFill>
                <a:srgbClr val="C00000"/>
              </a:solidFill>
              <a:latin typeface="+mj-lt"/>
              <a:ea typeface="黑体" panose="02010609060101010101" pitchFamily="49" charset="-122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865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  </a:t>
            </a:r>
            <a:r>
              <a:rPr lang="zh-CN" altLang="en-US" sz="1865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空间映射和线性变换的统一</a:t>
            </a:r>
            <a:endParaRPr lang="en-US" altLang="zh-CN" sz="1865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293259" y="3711923"/>
            <a:ext cx="806655" cy="653087"/>
          </a:xfrm>
          <a:prstGeom prst="rect">
            <a:avLst/>
          </a:prstGeom>
          <a:solidFill>
            <a:srgbClr val="000099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 flipH="1">
            <a:off x="9152237" y="4277630"/>
            <a:ext cx="230420" cy="279732"/>
          </a:xfrm>
          <a:prstGeom prst="straightConnector1">
            <a:avLst/>
          </a:prstGeom>
          <a:ln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8594855" y="4545917"/>
            <a:ext cx="1292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特征矩阵</a:t>
            </a:r>
            <a:endParaRPr lang="zh-CN" altLang="en-US" sz="1600" b="1" dirty="0">
              <a:solidFill>
                <a:srgbClr val="000099"/>
              </a:solidFill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 flipV="1">
            <a:off x="6381446" y="3711920"/>
            <a:ext cx="751657" cy="33630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7258514" y="3338852"/>
                <a:ext cx="1073884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65" dirty="0"/>
                  <a:t> 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6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5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5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5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5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>
                            <m:r>
                              <a:rPr lang="en-US" altLang="zh-CN" sz="1865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  <m:sup/>
                    </m:sSup>
                  </m:oMath>
                </a14:m>
                <a:endParaRPr lang="zh-CN" altLang="en-US" sz="1865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514" y="3338852"/>
                <a:ext cx="1073884" cy="550600"/>
              </a:xfrm>
              <a:prstGeom prst="rect">
                <a:avLst/>
              </a:prstGeom>
              <a:blipFill rotWithShape="1">
                <a:blip r:embed="rId12"/>
                <a:stretch>
                  <a:fillRect l="-43" t="-4" r="52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7" name="椭圆 56"/>
          <p:cNvSpPr/>
          <p:nvPr/>
        </p:nvSpPr>
        <p:spPr>
          <a:xfrm>
            <a:off x="7079337" y="3679086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任意多边形: 形状 60"/>
          <p:cNvSpPr/>
          <p:nvPr/>
        </p:nvSpPr>
        <p:spPr>
          <a:xfrm>
            <a:off x="6128509" y="3894470"/>
            <a:ext cx="426612" cy="319748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p:cxnSp>
        <p:nvCxnSpPr>
          <p:cNvPr id="64" name="直接连接符 63"/>
          <p:cNvCxnSpPr/>
          <p:nvPr/>
        </p:nvCxnSpPr>
        <p:spPr>
          <a:xfrm flipH="1">
            <a:off x="5849609" y="3285646"/>
            <a:ext cx="218009" cy="23131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 flipH="1" flipV="1">
            <a:off x="6123923" y="3241696"/>
            <a:ext cx="509467" cy="5483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1" name="矩形 70"/>
              <p:cNvSpPr/>
              <p:nvPr/>
            </p:nvSpPr>
            <p:spPr>
              <a:xfrm>
                <a:off x="5588958" y="3397495"/>
                <a:ext cx="3706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600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58" y="3397495"/>
                <a:ext cx="370614" cy="338554"/>
              </a:xfrm>
              <a:prstGeom prst="rect">
                <a:avLst/>
              </a:prstGeom>
              <a:blipFill rotWithShape="1">
                <a:blip r:embed="rId13"/>
                <a:stretch>
                  <a:fillRect l="-87" t="-72" r="26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2" name="矩形 71"/>
          <p:cNvSpPr/>
          <p:nvPr/>
        </p:nvSpPr>
        <p:spPr>
          <a:xfrm>
            <a:off x="6505007" y="3633466"/>
            <a:ext cx="295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</a:rPr>
              <a:t>b</a:t>
            </a:r>
            <a:endParaRPr lang="zh-CN" alt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3" name="任意多边形: 形状 72"/>
          <p:cNvSpPr/>
          <p:nvPr/>
        </p:nvSpPr>
        <p:spPr>
          <a:xfrm rot="11193664">
            <a:off x="6417249" y="3328458"/>
            <a:ext cx="452039" cy="212977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59D1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p:cxnSp>
        <p:nvCxnSpPr>
          <p:cNvPr id="75" name="直接连接符 74"/>
          <p:cNvCxnSpPr/>
          <p:nvPr/>
        </p:nvCxnSpPr>
        <p:spPr>
          <a:xfrm flipH="1">
            <a:off x="6365461" y="3698871"/>
            <a:ext cx="729812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 flipH="1" flipV="1">
            <a:off x="7128900" y="3764729"/>
            <a:ext cx="1" cy="27373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矩形 78"/>
              <p:cNvSpPr/>
              <p:nvPr/>
            </p:nvSpPr>
            <p:spPr>
              <a:xfrm>
                <a:off x="7095269" y="3938284"/>
                <a:ext cx="3892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865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1865" dirty="0"/>
              </a:p>
            </p:txBody>
          </p:sp>
        </mc:Choice>
        <mc:Fallback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69" y="3938284"/>
                <a:ext cx="389274" cy="379656"/>
              </a:xfrm>
              <a:prstGeom prst="rect">
                <a:avLst/>
              </a:prstGeom>
              <a:blipFill rotWithShape="1">
                <a:blip r:embed="rId14"/>
                <a:stretch>
                  <a:fillRect l="-106" t="-4" r="111" b="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80" name="矩形 79"/>
          <p:cNvSpPr/>
          <p:nvPr/>
        </p:nvSpPr>
        <p:spPr>
          <a:xfrm>
            <a:off x="6149617" y="3448429"/>
            <a:ext cx="31611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865" i="1" dirty="0">
                <a:latin typeface="Cambria Math" panose="02040503050406030204" pitchFamily="18" charset="0"/>
              </a:rPr>
              <a:t>b</a:t>
            </a:r>
            <a:endParaRPr lang="zh-CN" altLang="en-US" sz="1865" i="1" dirty="0">
              <a:latin typeface="Cambria Math" panose="02040503050406030204" pitchFamily="18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59" name="矩形 58"/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矩形 61"/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5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5" dirty="0"/>
              </a:p>
            </p:txBody>
          </p:sp>
        </mc:Choice>
        <mc:Fallback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 rotWithShape="1">
                <a:blip r:embed="rId16"/>
                <a:stretch>
                  <a:fillRect l="-23" t="-115" r="3" b="-3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63" name="矩形 62"/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直接箭头连接符 65"/>
          <p:cNvCxnSpPr/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69" name="箭头: 右 11"/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7" name="直接箭头连接符 76"/>
          <p:cNvCxnSpPr>
            <a:stCxn id="7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81" name="箭头: 右 19"/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rgbClr val="0059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 animBg="1"/>
      <p:bldP spid="45" grpId="0"/>
      <p:bldP spid="47" grpId="0"/>
      <p:bldP spid="48" grpId="0"/>
      <p:bldP spid="49" grpId="0" uiExpand="1" build="p"/>
      <p:bldP spid="50" grpId="0" animBg="1"/>
      <p:bldP spid="52" grpId="0"/>
      <p:bldP spid="55" grpId="0"/>
      <p:bldP spid="57" grpId="0" animBg="1"/>
      <p:bldP spid="61" grpId="0" animBg="1"/>
      <p:bldP spid="71" grpId="0"/>
      <p:bldP spid="72" grpId="0"/>
      <p:bldP spid="73" grpId="0" animBg="1"/>
      <p:bldP spid="79" grpId="0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79492" y="139952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339765" y="1336532"/>
            <a:ext cx="2676448" cy="839669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>
          <a:xfrm flipV="1">
            <a:off x="7393017" y="3156058"/>
            <a:ext cx="0" cy="112179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7384525" y="4270815"/>
            <a:ext cx="1156025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 rotWithShape="1">
                <a:blip r:embed="rId2"/>
                <a:stretch>
                  <a:fillRect l="-180" t="-42" r="-22033" b="-16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8588022" y="3952166"/>
                <a:ext cx="205248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022" y="3952166"/>
                <a:ext cx="205248" cy="410433"/>
              </a:xfrm>
              <a:prstGeom prst="rect">
                <a:avLst/>
              </a:prstGeom>
              <a:blipFill rotWithShape="1">
                <a:blip r:embed="rId3"/>
                <a:stretch>
                  <a:fillRect l="-137" t="-137" r="-27947" b="-16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0" name="椭圆 49"/>
          <p:cNvSpPr/>
          <p:nvPr/>
        </p:nvSpPr>
        <p:spPr>
          <a:xfrm>
            <a:off x="7047717" y="3391015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6288021" y="2797512"/>
                <a:ext cx="1335879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65" dirty="0"/>
                  <a:t> 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65" i="1">
                            <a:latin typeface="Cambria Math" panose="02040503050406030204" pitchFamily="18" charset="0"/>
                          </a:rPr>
                          <m:t>P</m:t>
                        </m:r>
                        <m:sSub>
                          <m:sSubPr>
                            <m:ctrlPr>
                              <a:rPr lang="en-US" altLang="zh-CN" sz="186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5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5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5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5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/>
                        </m:sSub>
                      </m:e>
                      <m:sup/>
                    </m:sSup>
                  </m:oMath>
                </a14:m>
                <a:endParaRPr lang="zh-CN" altLang="en-US" sz="1865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2797512"/>
                <a:ext cx="1335879" cy="550600"/>
              </a:xfrm>
              <a:prstGeom prst="rect">
                <a:avLst/>
              </a:prstGeom>
              <a:blipFill rotWithShape="1">
                <a:blip r:embed="rId4"/>
                <a:stretch>
                  <a:fillRect l="-19" t="-61" r="7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 57"/>
              <p:cNvSpPr/>
              <p:nvPr/>
            </p:nvSpPr>
            <p:spPr>
              <a:xfrm>
                <a:off x="5615950" y="4555067"/>
                <a:ext cx="3855094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zh-CN" altLang="en-US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线性变换</a:t>
                </a: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400"/>
                  </a:lnSpc>
                  <a:buNone/>
                </a:pP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方向拉伸</a:t>
                </a: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倍，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65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</m:acc>
                  </m:oMath>
                </a14:m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方向不变</a:t>
                </a: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50" y="4555067"/>
                <a:ext cx="3855094" cy="724878"/>
              </a:xfrm>
              <a:prstGeom prst="rect">
                <a:avLst/>
              </a:prstGeom>
              <a:blipFill rotWithShape="1">
                <a:blip r:embed="rId5"/>
                <a:stretch>
                  <a:fillRect t="-29" r="-214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59" name="直接箭头连接符 58"/>
          <p:cNvCxnSpPr/>
          <p:nvPr/>
        </p:nvCxnSpPr>
        <p:spPr>
          <a:xfrm flipH="1" flipV="1">
            <a:off x="6588997" y="3458444"/>
            <a:ext cx="795695" cy="793792"/>
          </a:xfrm>
          <a:prstGeom prst="straightConnector1">
            <a:avLst/>
          </a:prstGeom>
          <a:ln w="19050">
            <a:solidFill>
              <a:srgbClr val="000099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 flipV="1">
            <a:off x="7095112" y="3472638"/>
            <a:ext cx="285241" cy="78852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rgbClr val="000099"/>
          </a:solidFill>
          <a:ln w="1270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箭头: 右 100"/>
          <p:cNvSpPr/>
          <p:nvPr/>
        </p:nvSpPr>
        <p:spPr>
          <a:xfrm>
            <a:off x="5423926" y="5253203"/>
            <a:ext cx="178197" cy="281429"/>
          </a:xfrm>
          <a:prstGeom prst="rightArrow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603252" y="5195292"/>
            <a:ext cx="658875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向量缩放不是向量模的直接变化，而是沿基方向（即特征向量方向）进行的，体现了矩阵相乘沿特征向量缩放的作用</a:t>
            </a:r>
            <a:r>
              <a:rPr lang="en-US" altLang="zh-CN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7094431" y="3427208"/>
            <a:ext cx="31727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7071369" y="3458448"/>
            <a:ext cx="0" cy="8440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矩形 119"/>
              <p:cNvSpPr/>
              <p:nvPr/>
            </p:nvSpPr>
            <p:spPr>
              <a:xfrm>
                <a:off x="5606513" y="3172924"/>
                <a:ext cx="963148" cy="523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86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6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6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65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65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65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513" y="3172924"/>
                <a:ext cx="963148" cy="523348"/>
              </a:xfrm>
              <a:prstGeom prst="rect">
                <a:avLst/>
              </a:prstGeom>
              <a:blipFill rotWithShape="1">
                <a:blip r:embed="rId6"/>
                <a:stretch>
                  <a:fillRect l="-10" t="-89" r="61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21" name="直接连接符 120"/>
          <p:cNvCxnSpPr/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5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5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 rotWithShape="1">
                <a:blip r:embed="rId8"/>
                <a:stretch>
                  <a:fillRect l="-23" t="-115" r="3" b="-3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52" name="箭头: 右 11"/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/>
          <p:cNvCxnSpPr>
            <a:stCxn id="5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60" name="箭头: 右 19"/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rgbClr val="0059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 animBg="1"/>
      <p:bldP spid="101" grpId="0" animBg="1"/>
      <p:bldP spid="102" grpId="0"/>
      <p:bldP spid="1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797891" y="76200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339765" y="1336532"/>
            <a:ext cx="2676448" cy="839669"/>
          </a:xfrm>
          <a:prstGeom prst="rect">
            <a:avLst/>
          </a:prstGeom>
        </p:spPr>
      </p:pic>
      <p:cxnSp>
        <p:nvCxnSpPr>
          <p:cNvPr id="42" name="直接箭头连接符 41"/>
          <p:cNvCxnSpPr/>
          <p:nvPr/>
        </p:nvCxnSpPr>
        <p:spPr>
          <a:xfrm flipV="1">
            <a:off x="7393017" y="3156058"/>
            <a:ext cx="0" cy="112179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7384525" y="4270815"/>
            <a:ext cx="1156025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/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44" name="文本框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 rotWithShape="1">
                <a:blip r:embed="rId2"/>
                <a:stretch>
                  <a:fillRect l="-180" t="-42" r="-22033" b="-16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8588022" y="3952166"/>
                <a:ext cx="205248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022" y="3952166"/>
                <a:ext cx="205248" cy="410433"/>
              </a:xfrm>
              <a:prstGeom prst="rect">
                <a:avLst/>
              </a:prstGeom>
              <a:blipFill rotWithShape="1">
                <a:blip r:embed="rId3"/>
                <a:stretch>
                  <a:fillRect l="-137" t="-137" r="-27947" b="-160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0" name="椭圆 49"/>
          <p:cNvSpPr/>
          <p:nvPr/>
        </p:nvSpPr>
        <p:spPr>
          <a:xfrm>
            <a:off x="7047717" y="3391015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6288021" y="2797512"/>
                <a:ext cx="1335879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65" dirty="0"/>
                  <a:t> 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65" i="1">
                            <a:latin typeface="Cambria Math" panose="02040503050406030204" pitchFamily="18" charset="0"/>
                          </a:rPr>
                          <m:t>P</m:t>
                        </m:r>
                        <m:sSub>
                          <m:sSubPr>
                            <m:ctrlPr>
                              <a:rPr lang="en-US" altLang="zh-CN" sz="1865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5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5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5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5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/>
                        </m:sSub>
                      </m:e>
                      <m:sup/>
                    </m:sSup>
                  </m:oMath>
                </a14:m>
                <a:endParaRPr lang="zh-CN" altLang="en-US" sz="1865" dirty="0"/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2797512"/>
                <a:ext cx="1335879" cy="550600"/>
              </a:xfrm>
              <a:prstGeom prst="rect">
                <a:avLst/>
              </a:prstGeom>
              <a:blipFill rotWithShape="1">
                <a:blip r:embed="rId4"/>
                <a:stretch>
                  <a:fillRect l="-19" t="-61" r="7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矩形 57"/>
              <p:cNvSpPr/>
              <p:nvPr/>
            </p:nvSpPr>
            <p:spPr>
              <a:xfrm>
                <a:off x="5615950" y="4555067"/>
                <a:ext cx="3855094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zh-CN" altLang="en-US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线性变换</a:t>
                </a: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400"/>
                  </a:lnSpc>
                  <a:buNone/>
                </a:pP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方向拉伸</a:t>
                </a: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倍，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65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</m:acc>
                  </m:oMath>
                </a14:m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方向不变</a:t>
                </a: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8" name="矩形 5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50" y="4555067"/>
                <a:ext cx="3855094" cy="724878"/>
              </a:xfrm>
              <a:prstGeom prst="rect">
                <a:avLst/>
              </a:prstGeom>
              <a:blipFill rotWithShape="1">
                <a:blip r:embed="rId5"/>
                <a:stretch>
                  <a:fillRect t="-29" r="-214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59" name="直接箭头连接符 58"/>
          <p:cNvCxnSpPr/>
          <p:nvPr/>
        </p:nvCxnSpPr>
        <p:spPr>
          <a:xfrm flipH="1" flipV="1">
            <a:off x="6588997" y="3458444"/>
            <a:ext cx="795695" cy="793792"/>
          </a:xfrm>
          <a:prstGeom prst="straightConnector1">
            <a:avLst/>
          </a:prstGeom>
          <a:ln w="19050">
            <a:solidFill>
              <a:srgbClr val="000099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 flipH="1" flipV="1">
            <a:off x="7095112" y="3472638"/>
            <a:ext cx="285241" cy="78852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/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rgbClr val="000099"/>
          </a:solidFill>
          <a:ln w="1270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箭头: 右 100"/>
          <p:cNvSpPr/>
          <p:nvPr/>
        </p:nvSpPr>
        <p:spPr>
          <a:xfrm>
            <a:off x="5423926" y="5253203"/>
            <a:ext cx="178197" cy="281429"/>
          </a:xfrm>
          <a:prstGeom prst="rightArrow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603252" y="5195292"/>
            <a:ext cx="658875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向量缩放不是向量模的直接变化，而是沿基方向（即特征向量方向）进行的，体现了矩阵相乘沿特征向量缩放的作用</a:t>
            </a:r>
            <a:r>
              <a:rPr lang="en-US" altLang="zh-CN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65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接连接符 113"/>
          <p:cNvCxnSpPr/>
          <p:nvPr/>
        </p:nvCxnSpPr>
        <p:spPr>
          <a:xfrm flipH="1">
            <a:off x="7094431" y="3427208"/>
            <a:ext cx="31727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7071369" y="3458448"/>
            <a:ext cx="0" cy="8440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0" name="矩形 119"/>
              <p:cNvSpPr/>
              <p:nvPr/>
            </p:nvSpPr>
            <p:spPr>
              <a:xfrm>
                <a:off x="5606513" y="3172924"/>
                <a:ext cx="963148" cy="523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86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6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6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65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65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65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120" name="矩形 1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513" y="3172924"/>
                <a:ext cx="963148" cy="523348"/>
              </a:xfrm>
              <a:prstGeom prst="rect">
                <a:avLst/>
              </a:prstGeom>
              <a:blipFill rotWithShape="1">
                <a:blip r:embed="rId6"/>
                <a:stretch>
                  <a:fillRect l="-10" t="-89" r="61" b="1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121" name="直接连接符 120"/>
          <p:cNvCxnSpPr/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0" name="矩形 39"/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矩形 45"/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5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5" dirty="0"/>
              </a:p>
            </p:txBody>
          </p:sp>
        </mc:Choice>
        <mc:Fallback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 rotWithShape="1">
                <a:blip r:embed="rId8"/>
                <a:stretch>
                  <a:fillRect l="-23" t="-115" r="3" b="-3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52" name="箭头: 右 11"/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/>
          <p:cNvCxnSpPr>
            <a:stCxn id="5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60" name="箭头: 右 19"/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rgbClr val="0059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 animBg="1"/>
      <p:bldP spid="101" grpId="0" animBg="1"/>
      <p:bldP spid="102" grpId="0"/>
      <p:bldP spid="1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9949" y="74062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282565" y="1316765"/>
            <a:ext cx="2394967" cy="963712"/>
          </a:xfrm>
          <a:prstGeom prst="rect">
            <a:avLst/>
          </a:prstGeom>
        </p:spPr>
      </p:pic>
      <p:cxnSp>
        <p:nvCxnSpPr>
          <p:cNvPr id="84" name="直接箭头连接符 83"/>
          <p:cNvCxnSpPr/>
          <p:nvPr/>
        </p:nvCxnSpPr>
        <p:spPr>
          <a:xfrm flipV="1">
            <a:off x="7393017" y="2984181"/>
            <a:ext cx="0" cy="129367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>
            <a:off x="7367647" y="4270815"/>
            <a:ext cx="1398789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本框 85"/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 rotWithShape="1">
                <a:blip r:embed="rId2"/>
                <a:stretch>
                  <a:fillRect l="-180" t="-42" r="-22033" b="-16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86"/>
              <p:cNvSpPr txBox="1"/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blipFill rotWithShape="1">
                <a:blip r:embed="rId3"/>
                <a:stretch>
                  <a:fillRect l="-49" t="-149" r="-19128" b="-16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90" name="直接箭头连接符 89"/>
          <p:cNvCxnSpPr/>
          <p:nvPr/>
        </p:nvCxnSpPr>
        <p:spPr>
          <a:xfrm flipH="1" flipV="1">
            <a:off x="6588997" y="3470056"/>
            <a:ext cx="795695" cy="7937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矩形 95"/>
              <p:cNvSpPr/>
              <p:nvPr/>
            </p:nvSpPr>
            <p:spPr>
              <a:xfrm>
                <a:off x="5385534" y="2857170"/>
                <a:ext cx="1409425" cy="523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65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6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865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186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5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65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65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65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65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65" dirty="0"/>
              </a:p>
            </p:txBody>
          </p:sp>
        </mc:Choice>
        <mc:Fallback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34" y="2857170"/>
                <a:ext cx="1409425" cy="523348"/>
              </a:xfrm>
              <a:prstGeom prst="rect">
                <a:avLst/>
              </a:prstGeom>
              <a:blipFill rotWithShape="1">
                <a:blip r:embed="rId4"/>
                <a:stretch>
                  <a:fillRect l="-7" t="-58" r="33" b="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97" name="直接连接符 96"/>
          <p:cNvCxnSpPr/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7385929" y="4278780"/>
            <a:ext cx="1014332" cy="0"/>
          </a:xfrm>
          <a:prstGeom prst="straightConnector1">
            <a:avLst/>
          </a:prstGeom>
          <a:ln w="19050">
            <a:solidFill>
              <a:srgbClr val="000099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矩形 107"/>
              <p:cNvSpPr/>
              <p:nvPr/>
            </p:nvSpPr>
            <p:spPr>
              <a:xfrm>
                <a:off x="7535441" y="4293100"/>
                <a:ext cx="1355628" cy="523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6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6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186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186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186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6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6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65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65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65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441" y="4293100"/>
                <a:ext cx="1355628" cy="523348"/>
              </a:xfrm>
              <a:prstGeom prst="rect">
                <a:avLst/>
              </a:prstGeom>
              <a:blipFill rotWithShape="1">
                <a:blip r:embed="rId5"/>
                <a:stretch>
                  <a:fillRect l="-39" t="-96" r="32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0" name="任意多边形: 形状 109"/>
          <p:cNvSpPr/>
          <p:nvPr/>
        </p:nvSpPr>
        <p:spPr>
          <a:xfrm rot="11193664">
            <a:off x="7214803" y="3992017"/>
            <a:ext cx="452039" cy="212977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0099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p:sp>
        <p:nvSpPr>
          <p:cNvPr id="111" name="椭圆 110"/>
          <p:cNvSpPr/>
          <p:nvPr/>
        </p:nvSpPr>
        <p:spPr>
          <a:xfrm>
            <a:off x="8337841" y="4207458"/>
            <a:ext cx="85644" cy="85644"/>
          </a:xfrm>
          <a:prstGeom prst="ellipse">
            <a:avLst/>
          </a:prstGeom>
          <a:solidFill>
            <a:srgbClr val="000099"/>
          </a:solidFill>
          <a:ln w="1270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423926" y="4793086"/>
            <a:ext cx="4384534" cy="1063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865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线性变换</a:t>
            </a:r>
            <a:r>
              <a:rPr lang="zh-CN" altLang="en-US" sz="1865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65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zh-CN" altLang="en-US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坐标系不改变，向量进行旋转变换 </a:t>
            </a:r>
            <a:endParaRPr lang="en-US" altLang="zh-CN" sz="1865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zh-CN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 </a:t>
            </a:r>
            <a:r>
              <a:rPr lang="en-US" altLang="zh-CN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1865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是单位矩阵，对向量没有缩放效果</a:t>
            </a:r>
            <a:endParaRPr lang="zh-CN" altLang="en-US" sz="1865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/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5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5" dirty="0"/>
              </a:p>
            </p:txBody>
          </p:sp>
        </mc:Choice>
        <mc:Fallback>
          <p:sp>
            <p:nvSpPr>
              <p:cNvPr id="39" name="矩形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 rotWithShape="1">
                <a:blip r:embed="rId7"/>
                <a:stretch>
                  <a:fillRect l="-23" t="-115" r="3" b="-3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0" name="矩形 39"/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44" name="箭头: 右 11"/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箭头连接符 46"/>
          <p:cNvCxnSpPr>
            <a:stCxn id="46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49" name="箭头: 右 19"/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rgbClr val="0059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0" grpId="0" animBg="1"/>
      <p:bldP spid="111" grpId="0" animBg="1"/>
      <p:bldP spid="1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05777" y="87638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282565" y="1316765"/>
            <a:ext cx="2394967" cy="963712"/>
          </a:xfrm>
          <a:prstGeom prst="rect">
            <a:avLst/>
          </a:prstGeom>
        </p:spPr>
      </p:pic>
      <p:cxnSp>
        <p:nvCxnSpPr>
          <p:cNvPr id="84" name="直接箭头连接符 83"/>
          <p:cNvCxnSpPr/>
          <p:nvPr/>
        </p:nvCxnSpPr>
        <p:spPr>
          <a:xfrm flipV="1">
            <a:off x="7393017" y="2984181"/>
            <a:ext cx="0" cy="129367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>
            <a:off x="7367647" y="4270815"/>
            <a:ext cx="1398789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本框 85"/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 rotWithShape="1">
                <a:blip r:embed="rId2"/>
                <a:stretch>
                  <a:fillRect l="-180" t="-42" r="-22033" b="-16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86"/>
              <p:cNvSpPr txBox="1"/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blipFill rotWithShape="1">
                <a:blip r:embed="rId3"/>
                <a:stretch>
                  <a:fillRect l="-49" t="-149" r="-19128" b="-16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90" name="直接箭头连接符 89"/>
          <p:cNvCxnSpPr/>
          <p:nvPr/>
        </p:nvCxnSpPr>
        <p:spPr>
          <a:xfrm flipH="1" flipV="1">
            <a:off x="6588997" y="3470056"/>
            <a:ext cx="795695" cy="7937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矩形 95"/>
              <p:cNvSpPr/>
              <p:nvPr/>
            </p:nvSpPr>
            <p:spPr>
              <a:xfrm>
                <a:off x="5385535" y="2857166"/>
                <a:ext cx="1493806" cy="560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65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6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865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186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5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186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5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5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5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5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sz="1865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1865" dirty="0"/>
              </a:p>
            </p:txBody>
          </p:sp>
        </mc:Choice>
        <mc:Fallback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35" y="2857166"/>
                <a:ext cx="1493806" cy="560731"/>
              </a:xfrm>
              <a:prstGeom prst="rect">
                <a:avLst/>
              </a:prstGeom>
              <a:blipFill rotWithShape="1">
                <a:blip r:embed="rId4"/>
                <a:stretch>
                  <a:fillRect l="-7" t="-54" r="26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97" name="直接连接符 96"/>
          <p:cNvCxnSpPr/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7385928" y="4269681"/>
            <a:ext cx="95191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矩形 107"/>
              <p:cNvSpPr/>
              <p:nvPr/>
            </p:nvSpPr>
            <p:spPr>
              <a:xfrm>
                <a:off x="7535443" y="4293097"/>
                <a:ext cx="1289006" cy="560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865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5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1865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5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5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5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CN" altLang="en-US" sz="1865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443" y="4293097"/>
                <a:ext cx="1289006" cy="560731"/>
              </a:xfrm>
              <a:prstGeom prst="rect">
                <a:avLst/>
              </a:prstGeom>
              <a:blipFill rotWithShape="1">
                <a:blip r:embed="rId5"/>
                <a:stretch>
                  <a:fillRect l="-41" t="-89" r="38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1" name="椭圆 110"/>
          <p:cNvSpPr/>
          <p:nvPr/>
        </p:nvSpPr>
        <p:spPr>
          <a:xfrm>
            <a:off x="8337841" y="4225655"/>
            <a:ext cx="85644" cy="856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 flipV="1">
            <a:off x="6672689" y="3553923"/>
            <a:ext cx="749268" cy="72403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6337669" y="3571510"/>
                <a:ext cx="232435" cy="395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135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35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35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zh-CN" altLang="en-US" sz="2135" dirty="0">
                  <a:solidFill>
                    <a:schemeClr val="accent5">
                      <a:lumMod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669" y="3571510"/>
                <a:ext cx="232435" cy="395173"/>
              </a:xfrm>
              <a:prstGeom prst="rect">
                <a:avLst/>
              </a:prstGeom>
              <a:blipFill rotWithShape="1">
                <a:blip r:embed="rId6"/>
                <a:stretch>
                  <a:fillRect l="-159" t="-68" r="-1594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8159237" y="3402879"/>
                <a:ext cx="267702" cy="371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135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13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3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altLang="zh-CN" sz="213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135" dirty="0">
                  <a:solidFill>
                    <a:schemeClr val="accent3">
                      <a:lumMod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237" y="3402879"/>
                <a:ext cx="267702" cy="371320"/>
              </a:xfrm>
              <a:prstGeom prst="rect">
                <a:avLst/>
              </a:prstGeom>
              <a:blipFill rotWithShape="1">
                <a:blip r:embed="rId7"/>
                <a:stretch>
                  <a:fillRect l="-46" t="-148" r="-6696" b="-3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38" name="直接箭头连接符 37"/>
          <p:cNvCxnSpPr>
            <a:endCxn id="37" idx="1"/>
          </p:cNvCxnSpPr>
          <p:nvPr/>
        </p:nvCxnSpPr>
        <p:spPr>
          <a:xfrm flipV="1">
            <a:off x="7400092" y="3588539"/>
            <a:ext cx="759145" cy="692028"/>
          </a:xfrm>
          <a:prstGeom prst="straightConnector1">
            <a:avLst/>
          </a:prstGeom>
          <a:ln w="38100">
            <a:solidFill>
              <a:schemeClr val="accent3">
                <a:lumMod val="9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/>
          <p:cNvSpPr/>
          <p:nvPr/>
        </p:nvSpPr>
        <p:spPr>
          <a:xfrm>
            <a:off x="7130187" y="4139003"/>
            <a:ext cx="426612" cy="319748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p:sp>
        <p:nvSpPr>
          <p:cNvPr id="46" name="任意多边形: 形状 45"/>
          <p:cNvSpPr/>
          <p:nvPr/>
        </p:nvSpPr>
        <p:spPr>
          <a:xfrm rot="11193664">
            <a:off x="7444211" y="3764743"/>
            <a:ext cx="255164" cy="176015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59D1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5277897" y="4773151"/>
                <a:ext cx="6770769" cy="1431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特征空间映射：</a:t>
                </a:r>
                <a:endParaRPr lang="en-US" altLang="zh-CN" sz="1865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135"/>
                  </a:lnSpc>
                  <a:spcBef>
                    <a:spcPts val="400"/>
                  </a:spcBef>
                  <a:buNone/>
                </a:pP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乘单位化正交阵对标准坐标系的基进行旋转，没有拉伸</a:t>
                </a: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压缩</a:t>
                </a: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135"/>
                  </a:lnSpc>
                  <a:spcBef>
                    <a:spcPts val="1065"/>
                  </a:spcBef>
                  <a:buNone/>
                </a:pPr>
                <a:r>
                  <a:rPr lang="en-US" altLang="zh-CN" sz="186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 </a:t>
                </a:r>
                <a:r>
                  <a:rPr lang="zh-CN" altLang="en-US" sz="186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向量相对所在坐标系的位置没有改变，都是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65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1865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186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65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65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65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65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/>
                    </m:sSub>
                  </m:oMath>
                </a14:m>
                <a:endParaRPr lang="en-US" altLang="zh-CN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>
                  <a:lnSpc>
                    <a:spcPts val="2135"/>
                  </a:lnSpc>
                  <a:spcBef>
                    <a:spcPts val="400"/>
                  </a:spcBef>
                  <a:buNone/>
                </a:pPr>
                <a:endParaRPr lang="zh-CN" altLang="en-US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897" y="4773151"/>
                <a:ext cx="6770769" cy="1431226"/>
              </a:xfrm>
              <a:prstGeom prst="rect">
                <a:avLst/>
              </a:prstGeom>
              <a:blipFill rotWithShape="1">
                <a:blip r:embed="rId8"/>
                <a:stretch>
                  <a:fillRect l="-6" t="-34" r="3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40" name="组合 39"/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5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5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 rotWithShape="1">
                <a:blip r:embed="rId10"/>
                <a:stretch>
                  <a:fillRect l="-23" t="-115" r="3" b="-3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52" name="箭头: 右 11"/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/>
          <p:cNvCxnSpPr>
            <a:stCxn id="5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57" name="箭头: 右 19"/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rgbClr val="0059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1" grpId="0" animBg="1"/>
      <p:bldP spid="36" grpId="0"/>
      <p:bldP spid="37" grpId="0"/>
      <p:bldP spid="45" grpId="0" animBg="1"/>
      <p:bldP spid="46" grpId="0" animBg="1"/>
      <p:bldP spid="48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特征值和特征向量：特征值分解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1844040" y="1447800"/>
                <a:ext cx="2021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40" y="1447800"/>
                <a:ext cx="2021579" cy="523220"/>
              </a:xfrm>
              <a:prstGeom prst="rect">
                <a:avLst/>
              </a:prstGeom>
              <a:blipFill rotWithShape="1">
                <a:blip r:embed="rId1"/>
                <a:stretch>
                  <a:fillRect r="19" b="-42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556260" y="2081502"/>
            <a:ext cx="4853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57200" y="3089931"/>
            <a:ext cx="4853940" cy="1207689"/>
            <a:chOff x="179512" y="2166124"/>
            <a:chExt cx="4392488" cy="104977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209766" y="3195214"/>
            <a:ext cx="573542" cy="1094399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2258801" y="4289617"/>
            <a:ext cx="237738" cy="300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853441" y="4630182"/>
            <a:ext cx="2530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箭头: 右 11"/>
          <p:cNvSpPr/>
          <p:nvPr/>
        </p:nvSpPr>
        <p:spPr>
          <a:xfrm rot="5400000">
            <a:off x="2096738" y="4990277"/>
            <a:ext cx="187504" cy="297701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398273" y="5292604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365819" y="3454167"/>
            <a:ext cx="631950" cy="583311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>
            <a:off x="3681795" y="4037477"/>
            <a:ext cx="315976" cy="511090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406032" y="4630184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00" dirty="0">
              <a:solidFill>
                <a:srgbClr val="0059D1"/>
              </a:solidFill>
            </a:endParaRPr>
          </a:p>
        </p:txBody>
      </p:sp>
      <p:sp>
        <p:nvSpPr>
          <p:cNvPr id="17" name="箭头: 右 16"/>
          <p:cNvSpPr/>
          <p:nvPr/>
        </p:nvSpPr>
        <p:spPr>
          <a:xfrm rot="5400000">
            <a:off x="4077938" y="4990277"/>
            <a:ext cx="187504" cy="297701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solidFill>
                <a:srgbClr val="0059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420817" y="5255497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00" dirty="0">
              <a:solidFill>
                <a:srgbClr val="0059D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27290" y="1273649"/>
            <a:ext cx="5083849" cy="4365151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5640108" y="1237428"/>
            <a:ext cx="4405789" cy="3700531"/>
            <a:chOff x="3968587" y="993389"/>
            <a:chExt cx="2917935" cy="2504985"/>
          </a:xfrm>
        </p:grpSpPr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122415" y="1005163"/>
              <a:ext cx="1764107" cy="709859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4471704" y="1064646"/>
              <a:ext cx="1438991" cy="461111"/>
            </a:xfrm>
            <a:prstGeom prst="rect">
              <a:avLst/>
            </a:prstGeom>
          </p:spPr>
        </p:pic>
        <p:cxnSp>
          <p:nvCxnSpPr>
            <p:cNvPr id="59" name="直接箭头连接符 58"/>
            <p:cNvCxnSpPr/>
            <p:nvPr/>
          </p:nvCxnSpPr>
          <p:spPr>
            <a:xfrm flipV="1">
              <a:off x="5544763" y="2069429"/>
              <a:ext cx="0" cy="970259"/>
            </a:xfrm>
            <a:prstGeom prst="straightConnector1">
              <a:avLst/>
            </a:prstGeom>
            <a:ln w="12700">
              <a:solidFill>
                <a:srgbClr val="00B0F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5525735" y="3034405"/>
              <a:ext cx="104909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5626239" y="1851673"/>
                  <a:ext cx="154153" cy="2916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zh-CN" alt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239" y="1851673"/>
                  <a:ext cx="154153" cy="291679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本框 61"/>
                <p:cNvSpPr txBox="1"/>
                <p:nvPr/>
              </p:nvSpPr>
              <p:spPr>
                <a:xfrm>
                  <a:off x="6634058" y="2823764"/>
                  <a:ext cx="106697" cy="2916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62" name="文本框 6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4058" y="2823764"/>
                  <a:ext cx="106697" cy="291679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cxnSp>
          <p:nvCxnSpPr>
            <p:cNvPr id="63" name="直接箭头连接符 62"/>
            <p:cNvCxnSpPr/>
            <p:nvPr/>
          </p:nvCxnSpPr>
          <p:spPr>
            <a:xfrm flipV="1">
              <a:off x="5547415" y="2806415"/>
              <a:ext cx="529451" cy="2304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 flipV="1">
              <a:off x="5004517" y="2496734"/>
              <a:ext cx="1036555" cy="1001640"/>
            </a:xfrm>
            <a:prstGeom prst="straightConnector1">
              <a:avLst/>
            </a:prstGeom>
            <a:ln w="38100">
              <a:solidFill>
                <a:srgbClr val="FFB2B2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4753251" y="2509925"/>
                  <a:ext cx="144386" cy="2508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000" i="1" smtClean="0">
                                <a:solidFill>
                                  <a:srgbClr val="FFB2B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rgbClr val="FFB2B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rgbClr val="FFB2B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rgbClr val="FFB2B2"/>
                    </a:solidFill>
                  </a:endParaRPr>
                </a:p>
              </p:txBody>
            </p:sp>
          </mc:Choice>
          <mc:Fallback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3251" y="2509925"/>
                  <a:ext cx="144386" cy="250878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6119427" y="2383454"/>
                  <a:ext cx="167785" cy="2356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000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3">
                        <a:lumMod val="9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427" y="2383454"/>
                  <a:ext cx="167785" cy="235644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cxnSp>
          <p:nvCxnSpPr>
            <p:cNvPr id="67" name="直接箭头连接符 66"/>
            <p:cNvCxnSpPr>
              <a:endCxn id="66" idx="1"/>
            </p:cNvCxnSpPr>
            <p:nvPr/>
          </p:nvCxnSpPr>
          <p:spPr>
            <a:xfrm flipV="1">
              <a:off x="5558344" y="2501276"/>
              <a:ext cx="561083" cy="504906"/>
            </a:xfrm>
            <a:prstGeom prst="straightConnector1">
              <a:avLst/>
            </a:prstGeom>
            <a:ln w="38100">
              <a:solidFill>
                <a:schemeClr val="accent3">
                  <a:lumMod val="9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图片 67"/>
            <p:cNvPicPr>
              <a:picLocks noChangeAspect="1"/>
            </p:cNvPicPr>
            <p:nvPr/>
          </p:nvPicPr>
          <p:blipFill>
            <a:blip r:embed="rId9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68587" y="993389"/>
              <a:ext cx="1436705" cy="72163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文本框 68"/>
                <p:cNvSpPr txBox="1"/>
                <p:nvPr/>
              </p:nvSpPr>
              <p:spPr>
                <a:xfrm>
                  <a:off x="6199680" y="2577590"/>
                  <a:ext cx="660056" cy="3196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altLang="zh-CN" sz="16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b/>
                          </m:sSub>
                        </m:e>
                        <m:sup/>
                      </m:sSup>
                    </m:oMath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69" name="文本框 6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9680" y="2577590"/>
                  <a:ext cx="660056" cy="319632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70" name="任意多边形: 形状 69"/>
            <p:cNvSpPr/>
            <p:nvPr/>
          </p:nvSpPr>
          <p:spPr>
            <a:xfrm rot="953151">
              <a:off x="5406859" y="2369464"/>
              <a:ext cx="585684" cy="205563"/>
            </a:xfrm>
            <a:custGeom>
              <a:avLst/>
              <a:gdLst>
                <a:gd name="connsiteX0" fmla="*/ 0 w 347330"/>
                <a:gd name="connsiteY0" fmla="*/ 0 h 205563"/>
                <a:gd name="connsiteX1" fmla="*/ 219740 w 347330"/>
                <a:gd name="connsiteY1" fmla="*/ 63795 h 205563"/>
                <a:gd name="connsiteX2" fmla="*/ 347330 w 347330"/>
                <a:gd name="connsiteY2" fmla="*/ 205563 h 20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30" h="205563">
                  <a:moveTo>
                    <a:pt x="0" y="0"/>
                  </a:moveTo>
                  <a:cubicBezTo>
                    <a:pt x="80926" y="14767"/>
                    <a:pt x="161852" y="29535"/>
                    <a:pt x="219740" y="63795"/>
                  </a:cubicBezTo>
                  <a:cubicBezTo>
                    <a:pt x="277628" y="98056"/>
                    <a:pt x="312479" y="151809"/>
                    <a:pt x="347330" y="205563"/>
                  </a:cubicBez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arrow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60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文本框 70"/>
                <p:cNvSpPr txBox="1"/>
                <p:nvPr/>
              </p:nvSpPr>
              <p:spPr>
                <a:xfrm>
                  <a:off x="4351694" y="1923679"/>
                  <a:ext cx="1098587" cy="3290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buNone/>
                  </a:pPr>
                  <a14:m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的特征向量张成的特征空间</a:t>
                  </a:r>
                  <a:endParaRPr lang="zh-CN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71" name="文本框 7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694" y="1923679"/>
                  <a:ext cx="1098587" cy="329050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72" name="任意多边形: 形状 71"/>
            <p:cNvSpPr/>
            <p:nvPr/>
          </p:nvSpPr>
          <p:spPr>
            <a:xfrm rot="7873328" flipV="1">
              <a:off x="5064925" y="2400108"/>
              <a:ext cx="284749" cy="190161"/>
            </a:xfrm>
            <a:custGeom>
              <a:avLst/>
              <a:gdLst>
                <a:gd name="connsiteX0" fmla="*/ 0 w 347330"/>
                <a:gd name="connsiteY0" fmla="*/ 0 h 205563"/>
                <a:gd name="connsiteX1" fmla="*/ 219740 w 347330"/>
                <a:gd name="connsiteY1" fmla="*/ 63795 h 205563"/>
                <a:gd name="connsiteX2" fmla="*/ 347330 w 347330"/>
                <a:gd name="connsiteY2" fmla="*/ 205563 h 20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30" h="205563">
                  <a:moveTo>
                    <a:pt x="0" y="0"/>
                  </a:moveTo>
                  <a:cubicBezTo>
                    <a:pt x="80926" y="14767"/>
                    <a:pt x="161852" y="29535"/>
                    <a:pt x="219740" y="63795"/>
                  </a:cubicBezTo>
                  <a:cubicBezTo>
                    <a:pt x="277628" y="98056"/>
                    <a:pt x="312479" y="151809"/>
                    <a:pt x="347330" y="205563"/>
                  </a:cubicBez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arrow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600" dirty="0"/>
            </a:p>
          </p:txBody>
        </p:sp>
        <p:cxnSp>
          <p:nvCxnSpPr>
            <p:cNvPr id="73" name="直接箭头连接符 72"/>
            <p:cNvCxnSpPr/>
            <p:nvPr/>
          </p:nvCxnSpPr>
          <p:spPr>
            <a:xfrm>
              <a:off x="5539445" y="3033554"/>
              <a:ext cx="713935" cy="0"/>
            </a:xfrm>
            <a:prstGeom prst="straightConnector1">
              <a:avLst/>
            </a:prstGeom>
            <a:ln w="19050">
              <a:solidFill>
                <a:srgbClr val="000099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6253380" y="3000534"/>
              <a:ext cx="64233" cy="64233"/>
            </a:xfrm>
            <a:prstGeom prst="ellipse">
              <a:avLst/>
            </a:prstGeom>
            <a:solidFill>
              <a:srgbClr val="000099"/>
            </a:solidFill>
            <a:ln w="12700" cap="flat" cmpd="sng" algn="ctr">
              <a:solidFill>
                <a:srgbClr val="00009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文本框 74"/>
                <p:cNvSpPr txBox="1"/>
                <p:nvPr/>
              </p:nvSpPr>
              <p:spPr>
                <a:xfrm>
                  <a:off x="6188593" y="3032311"/>
                  <a:ext cx="554018" cy="3196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1600" i="1">
                                            <a:solidFill>
                                              <a:srgbClr val="0000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600" i="1">
                                              <a:solidFill>
                                                <a:srgbClr val="00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b/>
                            </m:sSub>
                          </m:e>
                          <m:sup/>
                        </m:sSup>
                      </m:oMath>
                    </m:oMathPara>
                  </a14:m>
                  <a:endParaRPr lang="zh-CN" altLang="en-US" sz="1600" dirty="0">
                    <a:solidFill>
                      <a:srgbClr val="000099"/>
                    </a:solidFill>
                  </a:endParaRPr>
                </a:p>
              </p:txBody>
            </p:sp>
          </mc:Choice>
          <mc:Fallback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8593" y="3032311"/>
                  <a:ext cx="554018" cy="319632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76" name="椭圆 75"/>
            <p:cNvSpPr/>
            <p:nvPr/>
          </p:nvSpPr>
          <p:spPr>
            <a:xfrm>
              <a:off x="6076220" y="2771876"/>
              <a:ext cx="64233" cy="64233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3765" eaLnBrk="1" fontAlgn="auto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05777" y="122487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282565" y="1316765"/>
            <a:ext cx="2394967" cy="963712"/>
          </a:xfrm>
          <a:prstGeom prst="rect">
            <a:avLst/>
          </a:prstGeom>
        </p:spPr>
      </p:pic>
      <p:cxnSp>
        <p:nvCxnSpPr>
          <p:cNvPr id="84" name="直接箭头连接符 83"/>
          <p:cNvCxnSpPr/>
          <p:nvPr/>
        </p:nvCxnSpPr>
        <p:spPr>
          <a:xfrm flipV="1">
            <a:off x="7393017" y="2984181"/>
            <a:ext cx="0" cy="129367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>
            <a:off x="7367647" y="4270815"/>
            <a:ext cx="1398789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6" name="文本框 85"/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00B0F0"/>
                  </a:solidFill>
                </a:endParaRPr>
              </a:p>
            </p:txBody>
          </p:sp>
        </mc:Choice>
        <mc:Fallback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 rotWithShape="1">
                <a:blip r:embed="rId2"/>
                <a:stretch>
                  <a:fillRect l="-180" t="-42" r="-22033" b="-16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文本框 86"/>
              <p:cNvSpPr txBox="1"/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5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blipFill rotWithShape="1">
                <a:blip r:embed="rId3"/>
                <a:stretch>
                  <a:fillRect l="-49" t="-149" r="-19128" b="-16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90" name="直接箭头连接符 89"/>
          <p:cNvCxnSpPr/>
          <p:nvPr/>
        </p:nvCxnSpPr>
        <p:spPr>
          <a:xfrm flipH="1" flipV="1">
            <a:off x="6588997" y="3470056"/>
            <a:ext cx="795695" cy="7937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/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5" name="直接连接符 94"/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矩形 95"/>
              <p:cNvSpPr/>
              <p:nvPr/>
            </p:nvSpPr>
            <p:spPr>
              <a:xfrm>
                <a:off x="5385535" y="2857166"/>
                <a:ext cx="1493806" cy="560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65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6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865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1865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5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186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5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5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5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5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sz="1865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1865" dirty="0"/>
              </a:p>
            </p:txBody>
          </p:sp>
        </mc:Choice>
        <mc:Fallback>
          <p:sp>
            <p:nvSpPr>
              <p:cNvPr id="96" name="矩形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35" y="2857166"/>
                <a:ext cx="1493806" cy="560731"/>
              </a:xfrm>
              <a:prstGeom prst="rect">
                <a:avLst/>
              </a:prstGeom>
              <a:blipFill rotWithShape="1">
                <a:blip r:embed="rId4"/>
                <a:stretch>
                  <a:fillRect l="-7" t="-54" r="26" b="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97" name="直接连接符 96"/>
          <p:cNvCxnSpPr/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7385928" y="4269681"/>
            <a:ext cx="95191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8" name="矩形 107"/>
              <p:cNvSpPr/>
              <p:nvPr/>
            </p:nvSpPr>
            <p:spPr>
              <a:xfrm>
                <a:off x="7535443" y="4293097"/>
                <a:ext cx="1289006" cy="560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865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5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1865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5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5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5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1865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CN" altLang="en-US" sz="1865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08" name="矩形 10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443" y="4293097"/>
                <a:ext cx="1289006" cy="560731"/>
              </a:xfrm>
              <a:prstGeom prst="rect">
                <a:avLst/>
              </a:prstGeom>
              <a:blipFill rotWithShape="1">
                <a:blip r:embed="rId5"/>
                <a:stretch>
                  <a:fillRect l="-41" t="-89" r="38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11" name="椭圆 110"/>
          <p:cNvSpPr/>
          <p:nvPr/>
        </p:nvSpPr>
        <p:spPr>
          <a:xfrm>
            <a:off x="8337841" y="4225655"/>
            <a:ext cx="85644" cy="856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 flipH="1" flipV="1">
            <a:off x="6672689" y="3553923"/>
            <a:ext cx="749268" cy="72403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文本框 35"/>
              <p:cNvSpPr txBox="1"/>
              <p:nvPr/>
            </p:nvSpPr>
            <p:spPr>
              <a:xfrm>
                <a:off x="6337669" y="3571510"/>
                <a:ext cx="232435" cy="395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135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35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35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zh-CN" altLang="en-US" sz="2135" dirty="0">
                  <a:solidFill>
                    <a:schemeClr val="accent5">
                      <a:lumMod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669" y="3571510"/>
                <a:ext cx="232435" cy="395173"/>
              </a:xfrm>
              <a:prstGeom prst="rect">
                <a:avLst/>
              </a:prstGeom>
              <a:blipFill rotWithShape="1">
                <a:blip r:embed="rId6"/>
                <a:stretch>
                  <a:fillRect l="-159" t="-68" r="-15949" b="1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/>
              <p:cNvSpPr txBox="1"/>
              <p:nvPr/>
            </p:nvSpPr>
            <p:spPr>
              <a:xfrm>
                <a:off x="8159237" y="3402879"/>
                <a:ext cx="267702" cy="371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135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13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3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altLang="zh-CN" sz="2135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135" dirty="0">
                  <a:solidFill>
                    <a:schemeClr val="accent3">
                      <a:lumMod val="9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237" y="3402879"/>
                <a:ext cx="267702" cy="371320"/>
              </a:xfrm>
              <a:prstGeom prst="rect">
                <a:avLst/>
              </a:prstGeom>
              <a:blipFill rotWithShape="1">
                <a:blip r:embed="rId7"/>
                <a:stretch>
                  <a:fillRect l="-46" t="-148" r="-6696" b="-3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cxnSp>
        <p:nvCxnSpPr>
          <p:cNvPr id="38" name="直接箭头连接符 37"/>
          <p:cNvCxnSpPr>
            <a:endCxn id="37" idx="1"/>
          </p:cNvCxnSpPr>
          <p:nvPr/>
        </p:nvCxnSpPr>
        <p:spPr>
          <a:xfrm flipV="1">
            <a:off x="7400092" y="3588539"/>
            <a:ext cx="759145" cy="692028"/>
          </a:xfrm>
          <a:prstGeom prst="straightConnector1">
            <a:avLst/>
          </a:prstGeom>
          <a:ln w="38100">
            <a:solidFill>
              <a:schemeClr val="accent3">
                <a:lumMod val="9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/>
          <p:cNvSpPr/>
          <p:nvPr/>
        </p:nvSpPr>
        <p:spPr>
          <a:xfrm>
            <a:off x="7130187" y="4139003"/>
            <a:ext cx="426612" cy="319748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p:sp>
        <p:nvSpPr>
          <p:cNvPr id="46" name="任意多边形: 形状 45"/>
          <p:cNvSpPr/>
          <p:nvPr/>
        </p:nvSpPr>
        <p:spPr>
          <a:xfrm rot="11193664">
            <a:off x="7444211" y="3764743"/>
            <a:ext cx="255164" cy="176015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59D1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5277897" y="4773151"/>
                <a:ext cx="6770769" cy="1431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特征空间映射：</a:t>
                </a:r>
                <a:endParaRPr lang="en-US" altLang="zh-CN" sz="1865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135"/>
                  </a:lnSpc>
                  <a:spcBef>
                    <a:spcPts val="400"/>
                  </a:spcBef>
                  <a:buNone/>
                </a:pP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乘单位化正交阵对标准坐标系的基进行旋转，没有拉伸</a:t>
                </a: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压缩</a:t>
                </a: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135"/>
                  </a:lnSpc>
                  <a:spcBef>
                    <a:spcPts val="1065"/>
                  </a:spcBef>
                  <a:buNone/>
                </a:pPr>
                <a:r>
                  <a:rPr lang="en-US" altLang="zh-CN" sz="186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 </a:t>
                </a:r>
                <a:r>
                  <a:rPr lang="zh-CN" altLang="en-US" sz="186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向量相对所在坐标系的位置没有改变，都是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65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1865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1865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65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65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65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65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/>
                    </m:sSub>
                  </m:oMath>
                </a14:m>
                <a:endParaRPr lang="en-US" altLang="zh-CN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>
                  <a:lnSpc>
                    <a:spcPts val="2135"/>
                  </a:lnSpc>
                  <a:spcBef>
                    <a:spcPts val="400"/>
                  </a:spcBef>
                  <a:buNone/>
                </a:pPr>
                <a:endParaRPr lang="zh-CN" altLang="en-US" sz="186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897" y="4773151"/>
                <a:ext cx="6770769" cy="1431226"/>
              </a:xfrm>
              <a:prstGeom prst="rect">
                <a:avLst/>
              </a:prstGeom>
              <a:blipFill rotWithShape="1">
                <a:blip r:embed="rId8"/>
                <a:stretch>
                  <a:fillRect l="-6" t="-34" r="3" b="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40" name="组合 39"/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2" name="矩形 41"/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矩形 43"/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665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5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5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5" dirty="0"/>
              </a:p>
            </p:txBody>
          </p:sp>
        </mc:Choice>
        <mc:Fallback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 rotWithShape="1">
                <a:blip r:embed="rId10"/>
                <a:stretch>
                  <a:fillRect l="-23" t="-115" r="3" b="-38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5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52" name="箭头: 右 11"/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箭头连接符 54"/>
          <p:cNvCxnSpPr>
            <a:stCxn id="5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57" name="箭头: 右 19"/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solidFill>
                <a:srgbClr val="0059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5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5" dirty="0">
              <a:solidFill>
                <a:srgbClr val="0059D1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1" grpId="0" animBg="1"/>
      <p:bldP spid="36" grpId="0"/>
      <p:bldP spid="37" grpId="0"/>
      <p:bldP spid="45" grpId="0" animBg="1"/>
      <p:bldP spid="46" grpId="0" animBg="1"/>
      <p:bldP spid="48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219200" y="1066800"/>
            <a:ext cx="9913730" cy="1641181"/>
            <a:chOff x="251520" y="1203598"/>
            <a:chExt cx="8116584" cy="1543376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375216" y="2151635"/>
              <a:ext cx="7992888" cy="0"/>
            </a:xfrm>
            <a:prstGeom prst="line">
              <a:avLst/>
            </a:prstGeom>
            <a:ln w="19050">
              <a:solidFill>
                <a:schemeClr val="bg1">
                  <a:lumMod val="75000"/>
                  <a:alpha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/>
            <p:cNvSpPr/>
            <p:nvPr/>
          </p:nvSpPr>
          <p:spPr>
            <a:xfrm>
              <a:off x="1954545" y="1208244"/>
              <a:ext cx="3168352" cy="36004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5148064" y="1213619"/>
              <a:ext cx="3168352" cy="36004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51520" y="1230397"/>
              <a:ext cx="1533842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21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数理基础</a:t>
              </a:r>
              <a:endPara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691680" y="1592351"/>
              <a:ext cx="1533842" cy="29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4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1950s</a:t>
              </a:r>
              <a:endPara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88023" y="1572605"/>
              <a:ext cx="1533842" cy="29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4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~1990</a:t>
              </a:r>
              <a:endPara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209021" y="1211114"/>
              <a:ext cx="2748184" cy="357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</a:t>
              </a:r>
              <a:r>
                <a:rPr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：知识表达与推理</a:t>
              </a:r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5381491" y="1203598"/>
              <a:ext cx="2748184" cy="357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86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概率</a:t>
              </a:r>
              <a:r>
                <a:rPr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：模型、学习、计算</a:t>
              </a:r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箭头: 下 52"/>
            <p:cNvSpPr/>
            <p:nvPr/>
          </p:nvSpPr>
          <p:spPr>
            <a:xfrm>
              <a:off x="3275856" y="2016008"/>
              <a:ext cx="360040" cy="201462"/>
            </a:xfrm>
            <a:prstGeom prst="downArrow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箭头: 下 53"/>
            <p:cNvSpPr/>
            <p:nvPr/>
          </p:nvSpPr>
          <p:spPr>
            <a:xfrm>
              <a:off x="6395546" y="2016008"/>
              <a:ext cx="360040" cy="201462"/>
            </a:xfrm>
            <a:prstGeom prst="downArrow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73632" y="2345914"/>
              <a:ext cx="1386400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135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知识工程</a:t>
              </a:r>
              <a:endParaRPr lang="zh-CN" altLang="en-US" sz="2135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73862" y="2351473"/>
              <a:ext cx="1245810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135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主流技术</a:t>
              </a:r>
              <a:endPara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5990485" y="2345917"/>
              <a:ext cx="1533842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135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  <a:endParaRPr lang="zh-CN" altLang="en-US" sz="2135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2451802" y="1548014"/>
              <a:ext cx="1044943" cy="35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推理期  </a:t>
              </a:r>
              <a:r>
                <a:rPr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</a:t>
              </a:r>
              <a:endParaRPr lang="zh-CN" altLang="en-US" sz="1865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3630843" y="1548014"/>
              <a:ext cx="737839" cy="35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知识期</a:t>
              </a:r>
              <a:endParaRPr lang="zh-CN" altLang="en-US" sz="1865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6222298" y="1548014"/>
              <a:ext cx="737839" cy="35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学习期</a:t>
              </a:r>
              <a:endParaRPr lang="zh-CN" altLang="en-US" sz="1865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177487" y="2345917"/>
              <a:ext cx="1386400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135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逻辑推理</a:t>
              </a:r>
              <a:endParaRPr lang="zh-CN" altLang="en-US" sz="2135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361576" y="3290716"/>
            <a:ext cx="2477161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概率论（统计）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5423929" y="4087851"/>
            <a:ext cx="2204943" cy="724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模型假设、</a:t>
            </a:r>
            <a:endParaRPr lang="en-US" altLang="zh-CN" sz="18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策略设计的基础</a:t>
            </a:r>
            <a:endParaRPr lang="zh-CN" altLang="en-US" sz="1865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7755" y="4049123"/>
            <a:ext cx="1551136" cy="2068180"/>
          </a:xfrm>
          <a:prstGeom prst="rect">
            <a:avLst/>
          </a:prstGeom>
        </p:spPr>
      </p:pic>
      <p:sp>
        <p:nvSpPr>
          <p:cNvPr id="63" name="文本框 62"/>
          <p:cNvSpPr txBox="1"/>
          <p:nvPr/>
        </p:nvSpPr>
        <p:spPr>
          <a:xfrm>
            <a:off x="1014919" y="3290716"/>
            <a:ext cx="1803355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49" y="4049121"/>
            <a:ext cx="1551136" cy="2068180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780805" y="4121717"/>
            <a:ext cx="2204943" cy="724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数据表示、</a:t>
            </a:r>
            <a:endParaRPr lang="en-US" altLang="zh-CN" sz="18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空间变换的基础</a:t>
            </a:r>
            <a:endParaRPr lang="zh-CN" altLang="en-US" sz="1865" dirty="0"/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0" y="4901419"/>
            <a:ext cx="1189609" cy="1186512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135" y="4869696"/>
            <a:ext cx="1583371" cy="1187529"/>
          </a:xfrm>
          <a:prstGeom prst="rect">
            <a:avLst/>
          </a:prstGeom>
        </p:spPr>
      </p:pic>
      <p:sp>
        <p:nvSpPr>
          <p:cNvPr id="67" name="文本框 66"/>
          <p:cNvSpPr txBox="1"/>
          <p:nvPr/>
        </p:nvSpPr>
        <p:spPr>
          <a:xfrm>
            <a:off x="8112582" y="3271071"/>
            <a:ext cx="1426017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最优化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8186" y="4074953"/>
            <a:ext cx="1509732" cy="2012976"/>
          </a:xfrm>
          <a:prstGeom prst="rect">
            <a:avLst/>
          </a:prstGeom>
        </p:spPr>
      </p:pic>
      <p:sp>
        <p:nvSpPr>
          <p:cNvPr id="68" name="矩形 67"/>
          <p:cNvSpPr/>
          <p:nvPr/>
        </p:nvSpPr>
        <p:spPr>
          <a:xfrm>
            <a:off x="9237918" y="4121717"/>
            <a:ext cx="1890684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求解目标函数的具体算法</a:t>
            </a:r>
            <a:endParaRPr lang="zh-CN" altLang="en-US" sz="1865" dirty="0"/>
          </a:p>
        </p:txBody>
      </p:sp>
      <p:sp>
        <p:nvSpPr>
          <p:cNvPr id="70" name="文本框 69"/>
          <p:cNvSpPr txBox="1"/>
          <p:nvPr/>
        </p:nvSpPr>
        <p:spPr>
          <a:xfrm>
            <a:off x="9456374" y="3534581"/>
            <a:ext cx="1385334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微积分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526396" y="3556677"/>
            <a:ext cx="1367730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信息论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4767" y="4980443"/>
            <a:ext cx="2327639" cy="983227"/>
          </a:xfrm>
          <a:prstGeom prst="rect">
            <a:avLst/>
          </a:prstGeom>
        </p:spPr>
      </p:pic>
      <p:sp>
        <p:nvSpPr>
          <p:cNvPr id="41" name="标题 1"/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机器学习的数学基础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2" grpId="0"/>
      <p:bldP spid="63" grpId="0" animBg="1"/>
      <p:bldP spid="64" grpId="0"/>
      <p:bldP spid="67" grpId="0" animBg="1"/>
      <p:bldP spid="68" grpId="0"/>
      <p:bldP spid="70" grpId="0" animBg="1"/>
      <p:bldP spid="7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7972970" y="1412776"/>
            <a:ext cx="4075695" cy="220824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743709" y="1482007"/>
            <a:ext cx="2237449" cy="96149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标题 2"/>
          <p:cNvSpPr>
            <a:spLocks noGrp="1"/>
          </p:cNvSpPr>
          <p:nvPr>
            <p:ph type="title"/>
          </p:nvPr>
        </p:nvSpPr>
        <p:spPr>
          <a:xfrm>
            <a:off x="844234" y="106517"/>
            <a:ext cx="10280965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 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奇异值分解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431371" y="1412778"/>
                <a:ext cx="7392821" cy="49104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如果矩阵 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是方阵，可通过对角化分解</a:t>
                </a:r>
                <a14:m>
                  <m:oMath xmlns:m="http://schemas.openxmlformats.org/officeDocument/2006/math">
                    <m:r>
                      <a:rPr lang="en-US" altLang="zh-CN" sz="1865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zh-CN" sz="1865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65" dirty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1865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865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65" i="1" dirty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得到特征值</a:t>
                </a:r>
                <a:endParaRPr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4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如果方阵</a:t>
                </a:r>
                <a14:m>
                  <m:oMath xmlns:m="http://schemas.openxmlformats.org/officeDocument/2006/math">
                    <m:r>
                      <a:rPr lang="en-US" altLang="zh-CN" sz="1865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对称，可通过</a:t>
                </a: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对称对角化分解</a:t>
                </a:r>
                <a14:m>
                  <m:oMath xmlns:m="http://schemas.openxmlformats.org/officeDocument/2006/math">
                    <m:r>
                      <a:rPr lang="en-US" altLang="zh-CN" sz="1865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zh-CN" sz="1865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65" dirty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1865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65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得到特征值</a:t>
                </a:r>
                <a:endParaRPr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6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zh-CN" altLang="en-US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都是对称方阵，有</a:t>
                </a:r>
                <a:r>
                  <a:rPr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:6r</a:t>
                </a:r>
                <a:endParaRPr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600"/>
                  </a:spcBef>
                  <a:buNone/>
                </a:pPr>
                <a:r>
                  <a:rPr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sz="1865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的列向量是矩阵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的特征向量；</a:t>
                </a:r>
                <a:r>
                  <a:rPr lang="en-US" altLang="zh-CN" sz="1865" dirty="0">
                    <a:ea typeface="微软雅黑" panose="020B0503020204020204" pitchFamily="34" charset="-122"/>
                  </a:rPr>
                  <a:t> </a:t>
                </a:r>
                <a:endParaRPr lang="en-US" altLang="zh-CN" sz="1865" dirty="0">
                  <a:ea typeface="微软雅黑" panose="020B0503020204020204" pitchFamily="34" charset="-122"/>
                </a:endParaRPr>
              </a:p>
              <a:p>
                <a:pPr>
                  <a:spcBef>
                    <a:spcPts val="265"/>
                  </a:spcBef>
                  <a:buNone/>
                </a:pPr>
                <a:r>
                  <a:rPr lang="en-US" altLang="zh-CN" sz="1865" dirty="0">
                    <a:solidFill>
                      <a:srgbClr val="000099"/>
                    </a:solidFill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𝑄</m:t>
                    </m:r>
                    <m:r>
                      <a:rPr lang="en-US" altLang="zh-CN" sz="1865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∈</m:t>
                    </m:r>
                    <m:sSup>
                      <m:sSupPr>
                        <m:ctrlP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65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的列向量为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的特征向量；</a:t>
                </a:r>
                <a:endParaRPr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265"/>
                  </a:spcBef>
                  <a:buNone/>
                </a:pPr>
                <a:r>
                  <a:rPr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对角矩阵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65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1865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1865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1865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65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1865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对角线上的非零元素相同（矩阵</a:t>
                </a: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zh-CN" altLang="en-US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sSup>
                      <m:sSupPr>
                        <m:ctrlP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5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非零特征值相同），记为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65" i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1865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1865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为矩阵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的秩</a:t>
                </a:r>
                <a:r>
                  <a:rPr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6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:r>
                  <a:rPr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的奇异值分解为</a:t>
                </a:r>
                <a:endParaRPr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2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  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</a:t>
                </a:r>
                <a:r>
                  <a:rPr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左奇异向量</a:t>
                </a: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𝑄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</a:t>
                </a:r>
                <a:r>
                  <a:rPr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右奇异向量</a:t>
                </a:r>
                <a:endParaRPr lang="en-US" altLang="zh-CN" sz="1865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800"/>
                  </a:spcBef>
                  <a:buNone/>
                </a:pPr>
                <a:r>
                  <a:rPr lang="en-US" altLang="zh-CN" sz="1865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l-GR" altLang="zh-CN" sz="1865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𝛴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6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6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6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6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6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对角线线上元素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865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65" b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65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865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zh-CN" altLang="en-US" sz="1865" b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称为</m:t>
                    </m:r>
                  </m:oMath>
                </a14:m>
                <a:r>
                  <a:rPr lang="zh-CN" altLang="en-US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奇异值</a:t>
                </a:r>
                <a:r>
                  <a:rPr lang="en-US" altLang="zh-CN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865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65" b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65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1865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65" b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865" b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1865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400"/>
                  </a:spcBef>
                  <a:buNone/>
                </a:pPr>
                <a:endParaRPr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1" y="1412778"/>
                <a:ext cx="7392821" cy="4910455"/>
              </a:xfrm>
              <a:prstGeom prst="rect">
                <a:avLst/>
              </a:prstGeom>
              <a:blipFill rotWithShape="1">
                <a:blip r:embed="rId1"/>
                <a:stretch>
                  <a:fillRect l="-3" t="-11" r="5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2091" y="2665470"/>
            <a:ext cx="1873643" cy="35564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58" y="2628594"/>
            <a:ext cx="1899665" cy="4163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/>
              <p:cNvSpPr/>
              <p:nvPr/>
            </p:nvSpPr>
            <p:spPr>
              <a:xfrm>
                <a:off x="3266267" y="4658165"/>
                <a:ext cx="2480807" cy="677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5" b="1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3735" b="1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735" b="1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l-GR" altLang="zh-CN" sz="3735" b="1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n-US" altLang="zh-CN" sz="3735" b="1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735" b="1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3735" b="1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3735" b="1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267" y="4658165"/>
                <a:ext cx="2480807" cy="677237"/>
              </a:xfrm>
              <a:prstGeom prst="rect">
                <a:avLst/>
              </a:prstGeom>
              <a:blipFill rotWithShape="1">
                <a:blip r:embed="rId4"/>
                <a:stretch>
                  <a:fillRect l="-19" t="-65" r="13" b="-53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32" name="矩形 31"/>
          <p:cNvSpPr/>
          <p:nvPr/>
        </p:nvSpPr>
        <p:spPr>
          <a:xfrm>
            <a:off x="7824197" y="3632259"/>
            <a:ext cx="44276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矩阵相乘的效果取决于较大的奇异值</a:t>
            </a:r>
            <a:r>
              <a:rPr lang="en-US" altLang="zh-CN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865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较大奇异值包含了矩阵的主要信息</a:t>
            </a:r>
            <a:endParaRPr lang="zh-CN" altLang="en-US" sz="1865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/>
              <p:cNvSpPr/>
              <p:nvPr/>
            </p:nvSpPr>
            <p:spPr>
              <a:xfrm>
                <a:off x="7927858" y="1999403"/>
                <a:ext cx="419410" cy="420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sz="1865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213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135" dirty="0"/>
              </a:p>
            </p:txBody>
          </p:sp>
        </mc:Choice>
        <mc:Fallback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858" y="1999403"/>
                <a:ext cx="419410" cy="420564"/>
              </a:xfrm>
              <a:prstGeom prst="rect">
                <a:avLst/>
              </a:prstGeom>
              <a:blipFill rotWithShape="1">
                <a:blip r:embed="rId5"/>
                <a:stretch>
                  <a:fillRect l="-124" t="-101" r="-6464" b="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42" name="图片 41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3709" y="1482007"/>
            <a:ext cx="2237449" cy="58693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9131" y="2291598"/>
            <a:ext cx="2136735" cy="15190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3728" y="1901931"/>
            <a:ext cx="1143029" cy="67005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6981" y="2686026"/>
            <a:ext cx="1025900" cy="752607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9177" y="2704876"/>
            <a:ext cx="1094599" cy="721713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11819" y="2660919"/>
            <a:ext cx="1348811" cy="83845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8" name="矩形 47"/>
              <p:cNvSpPr/>
              <p:nvPr/>
            </p:nvSpPr>
            <p:spPr>
              <a:xfrm>
                <a:off x="9757738" y="1969335"/>
                <a:ext cx="3850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48" name="矩形 4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738" y="1969335"/>
                <a:ext cx="385047" cy="338554"/>
              </a:xfrm>
              <a:prstGeom prst="rect">
                <a:avLst/>
              </a:prstGeom>
              <a:blipFill rotWithShape="1">
                <a:blip r:embed="rId12"/>
                <a:stretch>
                  <a:fillRect l="-85" t="-59" r="147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9" name="矩形 48"/>
              <p:cNvSpPr/>
              <p:nvPr/>
            </p:nvSpPr>
            <p:spPr>
              <a:xfrm>
                <a:off x="10501406" y="1969335"/>
                <a:ext cx="3850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zh-CN" alt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9" name="矩形 4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406" y="1969335"/>
                <a:ext cx="385047" cy="338554"/>
              </a:xfrm>
              <a:prstGeom prst="rect">
                <a:avLst/>
              </a:prstGeom>
              <a:blipFill rotWithShape="1">
                <a:blip r:embed="rId13"/>
                <a:stretch>
                  <a:fillRect l="-107" t="-59" r="3" b="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矩形 49"/>
              <p:cNvSpPr/>
              <p:nvPr/>
            </p:nvSpPr>
            <p:spPr>
              <a:xfrm>
                <a:off x="11006109" y="1969332"/>
                <a:ext cx="3850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600" b="1" i="1" dirty="0">
                          <a:latin typeface="Cambria Math" panose="02040503050406030204" pitchFamily="18" charset="0"/>
                        </a:rPr>
                        <m:t>𝜮</m:t>
                      </m:r>
                    </m:oMath>
                  </m:oMathPara>
                </a14:m>
                <a:endParaRPr lang="zh-CN" alt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0" name="矩形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109" y="1969332"/>
                <a:ext cx="385047" cy="338554"/>
              </a:xfrm>
              <a:prstGeom prst="rect">
                <a:avLst/>
              </a:prstGeom>
              <a:blipFill rotWithShape="1">
                <a:blip r:embed="rId14"/>
                <a:stretch>
                  <a:fillRect l="-75" t="-58" r="137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矩形 50"/>
              <p:cNvSpPr/>
              <p:nvPr/>
            </p:nvSpPr>
            <p:spPr>
              <a:xfrm>
                <a:off x="11496128" y="1967110"/>
                <a:ext cx="556137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1" name="矩形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128" y="1967110"/>
                <a:ext cx="556137" cy="342979"/>
              </a:xfrm>
              <a:prstGeom prst="rect">
                <a:avLst/>
              </a:prstGeom>
              <a:blipFill rotWithShape="1">
                <a:blip r:embed="rId15"/>
                <a:stretch>
                  <a:fillRect l="-16" t="-150" r="108" b="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53" name="矩形 52"/>
          <p:cNvSpPr/>
          <p:nvPr/>
        </p:nvSpPr>
        <p:spPr>
          <a:xfrm>
            <a:off x="9360369" y="2692898"/>
            <a:ext cx="155529" cy="19322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477340" y="2676612"/>
            <a:ext cx="155529" cy="74997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509308" y="2677286"/>
            <a:ext cx="291216" cy="8071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7644271" y="4429145"/>
            <a:ext cx="4459765" cy="1016080"/>
            <a:chOff x="5733203" y="3321858"/>
            <a:chExt cx="3344824" cy="762060"/>
          </a:xfrm>
        </p:grpSpPr>
        <p:sp>
          <p:nvSpPr>
            <p:cNvPr id="56" name="矩形 55"/>
            <p:cNvSpPr/>
            <p:nvPr/>
          </p:nvSpPr>
          <p:spPr>
            <a:xfrm>
              <a:off x="5733203" y="3321858"/>
              <a:ext cx="3344824" cy="762060"/>
            </a:xfrm>
            <a:prstGeom prst="rect">
              <a:avLst/>
            </a:prstGeom>
            <a:solidFill>
              <a:srgbClr val="F5E4D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矩形 56"/>
                <p:cNvSpPr/>
                <p:nvPr/>
              </p:nvSpPr>
              <p:spPr>
                <a:xfrm>
                  <a:off x="5733203" y="3321858"/>
                  <a:ext cx="924227" cy="253916"/>
                </a:xfrm>
                <a:prstGeom prst="rect">
                  <a:avLst/>
                </a:prstGeom>
                <a:solidFill>
                  <a:srgbClr val="F5E4D0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l-GR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>
            <p:sp>
              <p:nvSpPr>
                <p:cNvPr id="57" name="矩形 5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03" y="3321858"/>
                  <a:ext cx="924227" cy="253916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17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970970" y="3583883"/>
              <a:ext cx="3107057" cy="50003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2" grpId="0" animBg="1"/>
      <p:bldP spid="22" grpId="0" uiExpand="1" build="p"/>
      <p:bldP spid="27" grpId="0"/>
      <p:bldP spid="32" grpId="0"/>
      <p:bldP spid="36" grpId="0"/>
      <p:bldP spid="48" grpId="0"/>
      <p:bldP spid="49" grpId="0"/>
      <p:bldP spid="50" grpId="0"/>
      <p:bldP spid="51" grpId="0"/>
      <p:bldP spid="53" grpId="0" animBg="1"/>
      <p:bldP spid="54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奇异值分解应用：数据降维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64" y="982414"/>
            <a:ext cx="5364504" cy="32681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72250" y="4418618"/>
                <a:ext cx="6238392" cy="1492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较大奇异值包含了矩阵的主要信息</a:t>
                </a:r>
                <a:endParaRPr lang="en-US" altLang="zh-CN" sz="1800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spcBef>
                    <a:spcPts val="3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只保留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较大奇异值及其对应的特征向量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取</m:t>
                    </m:r>
                  </m:oMath>
                </a14:m>
                <a:r>
                  <a:rPr lang="en-US" altLang="zh-CN" sz="18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d/10 </a:t>
                </a:r>
                <a:r>
                  <a:rPr lang="zh-CN" altLang="en-US" sz="18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就可以保留足够信息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，可实现数据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降维到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300"/>
                  </a:spcBef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0" y="4418618"/>
                <a:ext cx="6238392" cy="1492715"/>
              </a:xfrm>
              <a:prstGeom prst="rect">
                <a:avLst/>
              </a:prstGeom>
              <a:blipFill rotWithShape="1">
                <a:blip r:embed="rId2"/>
                <a:stretch>
                  <a:fillRect l="-3" t="-19" r="5" b="-5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033" y="1024003"/>
            <a:ext cx="1871423" cy="18788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1"/>
              <p:nvPr/>
            </p:nvSpPr>
            <p:spPr>
              <a:xfrm>
                <a:off x="6310185" y="2881594"/>
                <a:ext cx="36164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存储量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160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000</m:t>
                    </m:r>
                  </m:oMath>
                </a14:m>
                <a:endParaRPr lang="zh-CN" altLang="en-US" sz="1600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185" y="2881594"/>
                <a:ext cx="3616409" cy="338554"/>
              </a:xfrm>
              <a:prstGeom prst="rect">
                <a:avLst/>
              </a:prstGeom>
              <a:blipFill rotWithShape="1">
                <a:blip r:embed="rId4"/>
                <a:stretch>
                  <a:fillRect l="-5" t="-177" r="8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893" y="1027025"/>
            <a:ext cx="1871423" cy="18788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9302025" y="2881596"/>
                <a:ext cx="2432775" cy="9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存储量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33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600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</a:rPr>
                  <a:t> </a:t>
                </a:r>
                <a:endParaRPr lang="en-US" altLang="zh-CN" sz="1600" dirty="0">
                  <a:solidFill>
                    <a:srgbClr val="000099"/>
                  </a:solidFill>
                </a:endParaRPr>
              </a:p>
              <a:p>
                <a:pPr algn="ctr">
                  <a:buNone/>
                </a:pP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（压缩率</a:t>
                </a:r>
                <a:r>
                  <a:rPr lang="en-US" altLang="zh-CN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21%</a:t>
                </a: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6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buNone/>
                </a:pPr>
                <a:endParaRPr lang="zh-CN" altLang="en-US" sz="1600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025" y="2881596"/>
                <a:ext cx="2432775" cy="929485"/>
              </a:xfrm>
              <a:prstGeom prst="rect">
                <a:avLst/>
              </a:prstGeom>
              <a:blipFill rotWithShape="1">
                <a:blip r:embed="rId6"/>
                <a:stretch>
                  <a:fillRect l="-22" t="-65" b="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9" name="箭头: 右 8"/>
          <p:cNvSpPr/>
          <p:nvPr/>
        </p:nvSpPr>
        <p:spPr>
          <a:xfrm>
            <a:off x="8940689" y="1822878"/>
            <a:ext cx="333722" cy="387957"/>
          </a:xfrm>
          <a:prstGeom prst="rightArrow">
            <a:avLst>
              <a:gd name="adj1" fmla="val 36245"/>
              <a:gd name="adj2" fmla="val 50000"/>
            </a:avLst>
          </a:prstGeom>
          <a:noFill/>
          <a:ln w="1905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3190" y="3820715"/>
            <a:ext cx="1884007" cy="1891442"/>
          </a:xfrm>
          <a:prstGeom prst="rect">
            <a:avLst/>
          </a:prstGeom>
        </p:spPr>
      </p:pic>
      <p:sp>
        <p:nvSpPr>
          <p:cNvPr id="11" name="箭头: 右 10"/>
          <p:cNvSpPr/>
          <p:nvPr/>
        </p:nvSpPr>
        <p:spPr>
          <a:xfrm rot="5400000">
            <a:off x="7558303" y="3351921"/>
            <a:ext cx="335039" cy="386431"/>
          </a:xfrm>
          <a:prstGeom prst="rightArrow">
            <a:avLst>
              <a:gd name="adj1" fmla="val 36245"/>
              <a:gd name="adj2" fmla="val 50000"/>
            </a:avLst>
          </a:prstGeom>
          <a:noFill/>
          <a:ln w="1905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6410642" y="5724167"/>
                <a:ext cx="2432775" cy="9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存储量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100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</a:rPr>
                  <a:t> </a:t>
                </a:r>
                <a:endParaRPr lang="en-US" altLang="zh-CN" sz="1600" dirty="0">
                  <a:solidFill>
                    <a:srgbClr val="000099"/>
                  </a:solidFill>
                </a:endParaRPr>
              </a:p>
              <a:p>
                <a:pPr algn="ctr">
                  <a:buNone/>
                </a:pP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（压缩率</a:t>
                </a:r>
                <a:r>
                  <a:rPr lang="en-US" altLang="zh-CN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5%</a:t>
                </a: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6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buNone/>
                </a:pPr>
                <a:endParaRPr lang="zh-CN" altLang="en-US" sz="1600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642" y="5724167"/>
                <a:ext cx="2432775" cy="929485"/>
              </a:xfrm>
              <a:prstGeom prst="rect">
                <a:avLst/>
              </a:prstGeom>
              <a:blipFill rotWithShape="1">
                <a:blip r:embed="rId8"/>
                <a:stretch>
                  <a:fillRect l="-13" t="-30" r="1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3" name="箭头: 右 12"/>
          <p:cNvSpPr/>
          <p:nvPr/>
        </p:nvSpPr>
        <p:spPr>
          <a:xfrm rot="2739990">
            <a:off x="8940031" y="3297242"/>
            <a:ext cx="335039" cy="386431"/>
          </a:xfrm>
          <a:prstGeom prst="rightArrow">
            <a:avLst>
              <a:gd name="adj1" fmla="val 36245"/>
              <a:gd name="adj2" fmla="val 50000"/>
            </a:avLst>
          </a:prstGeom>
          <a:noFill/>
          <a:ln w="1905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0648" y="3830198"/>
            <a:ext cx="1879672" cy="188709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9188835" y="5710828"/>
                <a:ext cx="2432775" cy="9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存储量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216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</a:rPr>
                  <a:t> </a:t>
                </a:r>
                <a:endParaRPr lang="en-US" altLang="zh-CN" sz="1600" dirty="0">
                  <a:solidFill>
                    <a:srgbClr val="000099"/>
                  </a:solidFill>
                </a:endParaRPr>
              </a:p>
              <a:p>
                <a:pPr algn="ctr">
                  <a:buNone/>
                </a:pP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（压缩率</a:t>
                </a:r>
                <a:r>
                  <a:rPr lang="en-US" altLang="zh-CN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2%</a:t>
                </a: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16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r">
                  <a:buNone/>
                </a:pPr>
                <a:endParaRPr lang="zh-CN" altLang="en-US" sz="1600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835" y="5710828"/>
                <a:ext cx="2432775" cy="929485"/>
              </a:xfrm>
              <a:prstGeom prst="rect">
                <a:avLst/>
              </a:prstGeom>
              <a:blipFill rotWithShape="1">
                <a:blip r:embed="rId10"/>
                <a:stretch>
                  <a:fillRect l="-16" t="-29" r="20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480043" y="1271410"/>
            <a:ext cx="5280587" cy="50379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14399" y="52172"/>
            <a:ext cx="10033695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奇异值分解应用：数据降维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主成分分析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PCA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02737" y="4485119"/>
                <a:ext cx="6177308" cy="2021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1000" indent="-381000"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86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186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186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个样本点，每个样本特征维度为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endParaRPr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81000" indent="-381000">
                  <a:spcBef>
                    <a:spcPts val="4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样本分布在某些方向上</a:t>
                </a:r>
                <a:r>
                  <a:rPr lang="zh-CN" altLang="en-US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方差大</a:t>
                </a:r>
                <a:r>
                  <a:rPr lang="en-US" altLang="zh-CN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</a:t>
                </a:r>
                <a:r>
                  <a:rPr lang="zh-CN" altLang="en-US" sz="1865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具有信息量大</a:t>
                </a:r>
                <a:endParaRPr lang="en-US" altLang="zh-CN" sz="1865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381000" indent="-381000">
                  <a:spcBef>
                    <a:spcPts val="8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PCA</a:t>
                </a: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目的是将数据投影到这些方差大的方向上</a:t>
                </a: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，从而用更少的维度保留尽量多的信息                              （如上图的“第一主成分方向”）</a:t>
                </a:r>
                <a:endParaRPr lang="en-US" altLang="zh-CN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400"/>
                  </a:spcBef>
                  <a:buClrTx/>
                </a:pPr>
                <a:endParaRPr lang="zh-CN" altLang="en-US" sz="1865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37" y="4485119"/>
                <a:ext cx="6177308" cy="2021451"/>
              </a:xfrm>
              <a:prstGeom prst="rect">
                <a:avLst/>
              </a:prstGeom>
              <a:blipFill rotWithShape="1">
                <a:blip r:embed="rId1"/>
                <a:stretch>
                  <a:fillRect l="-8" t="-6" r="8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71" y="1124745"/>
            <a:ext cx="5280587" cy="31841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8075" y="1411113"/>
            <a:ext cx="4700544" cy="261141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815047" y="4162221"/>
            <a:ext cx="210346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特征空间映射：</a:t>
            </a:r>
            <a:endParaRPr lang="zh-CN" altLang="en-US" sz="2135" b="1" dirty="0"/>
          </a:p>
        </p:txBody>
      </p:sp>
      <p:sp>
        <p:nvSpPr>
          <p:cNvPr id="19" name="矩形 18"/>
          <p:cNvSpPr/>
          <p:nvPr/>
        </p:nvSpPr>
        <p:spPr>
          <a:xfrm>
            <a:off x="7362206" y="4857559"/>
            <a:ext cx="155523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数据降维：</a:t>
            </a:r>
            <a:endParaRPr lang="zh-CN" altLang="en-US" sz="2135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8802845" y="5323662"/>
                <a:ext cx="2778468" cy="6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，是降维后的特征维度</a:t>
                </a:r>
                <a:endParaRPr lang="zh-CN" altLang="en-US" sz="1865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845" y="5323662"/>
                <a:ext cx="2778468" cy="666977"/>
              </a:xfrm>
              <a:prstGeom prst="rect">
                <a:avLst/>
              </a:prstGeom>
              <a:blipFill rotWithShape="1">
                <a:blip r:embed="rId5"/>
                <a:stretch>
                  <a:fillRect l="-17" t="-69" r="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6095" y="4107547"/>
            <a:ext cx="2032000" cy="5588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16098" y="4831262"/>
            <a:ext cx="2120900" cy="546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35360" y="1220756"/>
            <a:ext cx="5280587" cy="50379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11828" y="106678"/>
            <a:ext cx="9329182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奇异值分解应用：数据降维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主成分分析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PCA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392" y="1360458"/>
            <a:ext cx="4700544" cy="261141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70362" y="4111568"/>
            <a:ext cx="210346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特征空间映射：</a:t>
            </a:r>
            <a:endParaRPr lang="zh-CN" altLang="en-US" sz="2135" b="1" dirty="0"/>
          </a:p>
        </p:txBody>
      </p:sp>
      <p:sp>
        <p:nvSpPr>
          <p:cNvPr id="19" name="矩形 18"/>
          <p:cNvSpPr/>
          <p:nvPr/>
        </p:nvSpPr>
        <p:spPr>
          <a:xfrm>
            <a:off x="1217523" y="4806907"/>
            <a:ext cx="155523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数据降维：</a:t>
            </a:r>
            <a:endParaRPr lang="zh-CN" altLang="en-US" sz="2135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/>
              <p:cNvSpPr/>
              <p:nvPr/>
            </p:nvSpPr>
            <p:spPr>
              <a:xfrm>
                <a:off x="2658162" y="5273007"/>
                <a:ext cx="2778468" cy="6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，是降维后的特征维度</a:t>
                </a:r>
                <a:endParaRPr lang="zh-CN" altLang="en-US" sz="1865" dirty="0"/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62" y="5273007"/>
                <a:ext cx="2778468" cy="666977"/>
              </a:xfrm>
              <a:prstGeom prst="rect">
                <a:avLst/>
              </a:prstGeom>
              <a:blipFill rotWithShape="1">
                <a:blip r:embed="rId3"/>
                <a:stretch>
                  <a:fillRect l="-2" t="-90" r="14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412" y="4056892"/>
            <a:ext cx="2032000" cy="5588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1415" y="4780607"/>
            <a:ext cx="2120900" cy="5461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2268" y="1220758"/>
            <a:ext cx="2586181" cy="49645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042368" y="1241383"/>
            <a:ext cx="158408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降维：</a:t>
            </a:r>
            <a:endParaRPr lang="zh-CN" altLang="en-US" sz="2135" b="1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6672064" y="1679351"/>
            <a:ext cx="0" cy="317391"/>
          </a:xfrm>
          <a:prstGeom prst="straightConnector1">
            <a:avLst/>
          </a:prstGeom>
          <a:ln w="1905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/>
              <p:cNvSpPr/>
              <p:nvPr/>
            </p:nvSpPr>
            <p:spPr>
              <a:xfrm>
                <a:off x="5946845" y="2037652"/>
                <a:ext cx="1462259" cy="765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:r>
                  <a:rPr lang="zh-CN" altLang="en-US" sz="213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右乘</a:t>
                </a:r>
                <a14:m>
                  <m:oMath xmlns:m="http://schemas.openxmlformats.org/officeDocument/2006/math">
                    <m:r>
                      <a:rPr lang="en-US" altLang="zh-CN" sz="2135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endParaRPr lang="en-US" altLang="zh-CN" sz="2135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buNone/>
                </a:pP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(V</a:t>
                </a:r>
                <a:r>
                  <a:rPr lang="zh-CN" altLang="en-US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是正交阵</a:t>
                </a:r>
                <a:r>
                  <a:rPr lang="en-US" altLang="zh-CN" sz="1865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2135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845" y="2037652"/>
                <a:ext cx="1462259" cy="765338"/>
              </a:xfrm>
              <a:prstGeom prst="rect">
                <a:avLst/>
              </a:prstGeom>
              <a:blipFill rotWithShape="1">
                <a:blip r:embed="rId7"/>
                <a:stretch>
                  <a:fillRect l="-5" t="-75" r="38" b="-4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82727" y="1958982"/>
            <a:ext cx="3509819" cy="9351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5903985" y="2923395"/>
                <a:ext cx="6190388" cy="6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sz="1865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r>
                  <a:rPr lang="zh-CN" altLang="en-US" sz="186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en-US" altLang="zh-CN" sz="186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PCA</a:t>
                </a:r>
                <a:r>
                  <a:rPr lang="zh-CN" altLang="en-US" sz="186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投影矩阵，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</m:oMath>
                </a14:m>
                <a:r>
                  <a:rPr lang="zh-CN" altLang="en-US" sz="186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是降维后的样本向量</a:t>
                </a:r>
                <a:r>
                  <a:rPr lang="en-US" altLang="zh-CN" sz="186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65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865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</m:t>
                    </m:r>
                    <m:r>
                      <a:rPr lang="en-US" altLang="zh-CN" sz="1865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altLang="zh-CN" sz="186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86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865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65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Σ</m:t>
                    </m:r>
                    <m:r>
                      <a:rPr lang="zh-CN" altLang="en-US" sz="1865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记录了</m:t>
                    </m:r>
                  </m:oMath>
                </a14:m>
                <a:r>
                  <a:rPr lang="zh-CN" altLang="en-US" sz="1865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各特征向量方向的“重要程度”</a:t>
                </a:r>
                <a:endParaRPr lang="zh-CN" altLang="en-US" sz="1865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85" y="2923395"/>
                <a:ext cx="6190388" cy="666977"/>
              </a:xfrm>
              <a:prstGeom prst="rect">
                <a:avLst/>
              </a:prstGeom>
              <a:blipFill rotWithShape="1">
                <a:blip r:embed="rId9"/>
                <a:stretch>
                  <a:fillRect l="-6" t="-73" r="3" b="-67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grpSp>
        <p:nvGrpSpPr>
          <p:cNvPr id="51" name="组合 50"/>
          <p:cNvGrpSpPr/>
          <p:nvPr/>
        </p:nvGrpSpPr>
        <p:grpSpPr>
          <a:xfrm>
            <a:off x="5746585" y="3652993"/>
            <a:ext cx="6458640" cy="2774214"/>
            <a:chOff x="4309939" y="2739743"/>
            <a:chExt cx="4843980" cy="208066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27984" y="3003798"/>
              <a:ext cx="3998456" cy="1676545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4385970" y="2739743"/>
              <a:ext cx="2399936" cy="315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2135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人脸识别中的“特征脸</a:t>
              </a:r>
              <a:r>
                <a:rPr lang="en-US" altLang="zh-CN" sz="2135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2135" b="1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5991546" y="3175367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065" dirty="0"/>
                </a:p>
              </p:txBody>
            </p:sp>
          </mc:Choice>
          <mc:Fallback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546" y="3175367"/>
                  <a:ext cx="757835" cy="192409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6735110" y="3175367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065" dirty="0"/>
                </a:p>
              </p:txBody>
            </p:sp>
          </mc:Choice>
          <mc:Fallback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110" y="3175367"/>
                  <a:ext cx="757835" cy="192409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7580704" y="3183532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1065" dirty="0"/>
                </a:p>
              </p:txBody>
            </p:sp>
          </mc:Choice>
          <mc:Fallback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704" y="3183532"/>
                  <a:ext cx="757835" cy="192409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6744092" y="3023010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1065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zh-CN" altLang="en-US" sz="1065" dirty="0"/>
                </a:p>
              </p:txBody>
            </p:sp>
          </mc:Choice>
          <mc:Fallback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92" y="3023010"/>
                  <a:ext cx="757835" cy="192409"/>
                </a:xfrm>
                <a:prstGeom prst="rect">
                  <a:avLst/>
                </a:prstGeom>
                <a:blipFill rotWithShape="1">
                  <a:blip r:embed="rId1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343712" y="3321636"/>
              <a:ext cx="328042" cy="40224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4475893" y="3606151"/>
              <a:ext cx="776089" cy="45719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051323" y="4454013"/>
              <a:ext cx="228600" cy="169606"/>
            </a:xfrm>
            <a:custGeom>
              <a:avLst/>
              <a:gdLst>
                <a:gd name="connsiteX0" fmla="*/ 0 w 228600"/>
                <a:gd name="connsiteY0" fmla="*/ 0 h 169606"/>
                <a:gd name="connsiteX1" fmla="*/ 66367 w 228600"/>
                <a:gd name="connsiteY1" fmla="*/ 103239 h 169606"/>
                <a:gd name="connsiteX2" fmla="*/ 228600 w 228600"/>
                <a:gd name="connsiteY2" fmla="*/ 169606 h 16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169606">
                  <a:moveTo>
                    <a:pt x="0" y="0"/>
                  </a:moveTo>
                  <a:cubicBezTo>
                    <a:pt x="14133" y="37485"/>
                    <a:pt x="28267" y="74971"/>
                    <a:pt x="66367" y="103239"/>
                  </a:cubicBezTo>
                  <a:cubicBezTo>
                    <a:pt x="104467" y="131507"/>
                    <a:pt x="166533" y="150556"/>
                    <a:pt x="228600" y="169606"/>
                  </a:cubicBezTo>
                </a:path>
              </a:pathLst>
            </a:cu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5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117690" y="3464413"/>
              <a:ext cx="228600" cy="141738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5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5205592" y="3058562"/>
                  <a:ext cx="785953" cy="282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𝟏𝟏𝟐</m:t>
                      </m:r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𝟗𝟐</m:t>
                      </m:r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𝟑𝟎𝟒</m:t>
                      </m:r>
                      <m:r>
                        <a:rPr lang="en-US" altLang="zh-CN" sz="935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935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像素</a:t>
                  </a:r>
                  <a:endParaRPr lang="zh-CN" altLang="en-US" sz="935" b="1" dirty="0">
                    <a:solidFill>
                      <a:schemeClr val="accent6">
                        <a:lumMod val="75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592" y="3058562"/>
                  <a:ext cx="785953" cy="282338"/>
                </a:xfrm>
                <a:prstGeom prst="rect">
                  <a:avLst/>
                </a:prstGeom>
                <a:blipFill rotWithShape="1">
                  <a:blip r:embed="rId1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36" name="矩形 35"/>
            <p:cNvSpPr/>
            <p:nvPr/>
          </p:nvSpPr>
          <p:spPr>
            <a:xfrm flipV="1">
              <a:off x="6058929" y="3596972"/>
              <a:ext cx="650590" cy="5101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 rot="1533298" flipH="1">
              <a:off x="6033904" y="3493930"/>
              <a:ext cx="205080" cy="45719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5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5720953" y="3246906"/>
                  <a:ext cx="1083295" cy="1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zh-CN" altLang="en-US" sz="935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降维</m:t>
                      </m:r>
                    </m:oMath>
                  </a14:m>
                  <a:r>
                    <a:rPr lang="zh-CN" altLang="en-US" sz="935" dirty="0">
                      <a:solidFill>
                        <a:srgbClr val="C00000"/>
                      </a:solidFill>
                    </a:rPr>
                    <a:t>后的样本向量</a:t>
                  </a:r>
                  <a:r>
                    <a:rPr lang="en-US" altLang="zh-CN" sz="935" dirty="0">
                      <a:solidFill>
                        <a:srgbClr val="C00000"/>
                      </a:solidFill>
                    </a:rPr>
                    <a:t>(r</a:t>
                  </a:r>
                  <a:r>
                    <a:rPr lang="zh-CN" altLang="en-US" sz="935" dirty="0">
                      <a:solidFill>
                        <a:srgbClr val="C00000"/>
                      </a:solidFill>
                    </a:rPr>
                    <a:t>维</a:t>
                  </a:r>
                  <a:r>
                    <a:rPr lang="en-US" altLang="zh-CN" sz="935" dirty="0">
                      <a:solidFill>
                        <a:srgbClr val="C00000"/>
                      </a:solidFill>
                    </a:rPr>
                    <a:t>)</a:t>
                  </a:r>
                  <a:endParaRPr lang="zh-CN" altLang="en-US" sz="935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953" y="3246906"/>
                  <a:ext cx="1083295" cy="177356"/>
                </a:xfrm>
                <a:prstGeom prst="rect">
                  <a:avLst/>
                </a:prstGeom>
                <a:blipFill rotWithShape="1">
                  <a:blip r:embed="rId17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42" name="矩形 41"/>
            <p:cNvSpPr/>
            <p:nvPr/>
          </p:nvSpPr>
          <p:spPr>
            <a:xfrm>
              <a:off x="4309939" y="4572422"/>
              <a:ext cx="982481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输入样本矩阵</a:t>
              </a:r>
              <a:endPara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64806" y="4581829"/>
              <a:ext cx="1123145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降维后样本矩阵</a:t>
              </a:r>
              <a:endPara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501926" y="4089434"/>
              <a:ext cx="841817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特征脸矩阵</a:t>
              </a:r>
              <a:endPara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605758" y="3801402"/>
              <a:ext cx="776089" cy="45719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531547" y="3407309"/>
              <a:ext cx="329164" cy="395737"/>
            </a:xfrm>
            <a:prstGeom prst="rect">
              <a:avLst/>
            </a:prstGeom>
          </p:spPr>
        </p:pic>
        <p:sp>
          <p:nvSpPr>
            <p:cNvPr id="49" name="任意多边形: 形状 48"/>
            <p:cNvSpPr/>
            <p:nvPr/>
          </p:nvSpPr>
          <p:spPr>
            <a:xfrm>
              <a:off x="8281574" y="3633569"/>
              <a:ext cx="228600" cy="141738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92D05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5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367966" y="3259201"/>
              <a:ext cx="785953" cy="17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935" dirty="0">
                  <a:solidFill>
                    <a:srgbClr val="000099"/>
                  </a:solidFill>
                </a:rPr>
                <a:t>第</a:t>
              </a:r>
              <a:r>
                <a:rPr lang="en-US" altLang="zh-CN" sz="935" dirty="0">
                  <a:solidFill>
                    <a:srgbClr val="000099"/>
                  </a:solidFill>
                </a:rPr>
                <a:t>k</a:t>
              </a:r>
              <a:r>
                <a:rPr lang="zh-CN" altLang="en-US" sz="935" dirty="0">
                  <a:solidFill>
                    <a:srgbClr val="000099"/>
                  </a:solidFill>
                </a:rPr>
                <a:t>个特征脸</a:t>
              </a:r>
              <a:endParaRPr lang="zh-CN" altLang="en-US" sz="935" dirty="0">
                <a:solidFill>
                  <a:srgbClr val="000099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8019" y="2358710"/>
            <a:ext cx="3601484" cy="1044025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916908" y="107596"/>
            <a:ext cx="9827291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奇异值分解应用：数据降维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主成分分析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PCA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205817" y="1700811"/>
            <a:ext cx="6458640" cy="2422142"/>
            <a:chOff x="4309939" y="3003798"/>
            <a:chExt cx="4843980" cy="181660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7984" y="3003798"/>
              <a:ext cx="3998456" cy="167654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5991546" y="3175367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065" dirty="0"/>
                </a:p>
              </p:txBody>
            </p:sp>
          </mc:Choice>
          <mc:Fallback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546" y="3175367"/>
                  <a:ext cx="757835" cy="192409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6735110" y="3175367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065" dirty="0"/>
                </a:p>
              </p:txBody>
            </p:sp>
          </mc:Choice>
          <mc:Fallback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110" y="3175367"/>
                  <a:ext cx="757835" cy="192409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7580704" y="3183533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5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1065" dirty="0"/>
                </a:p>
              </p:txBody>
            </p:sp>
          </mc:Choice>
          <mc:Fallback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704" y="3183533"/>
                  <a:ext cx="757835" cy="192409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6744092" y="3023010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1065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zh-CN" altLang="en-US" sz="1065" dirty="0"/>
                </a:p>
              </p:txBody>
            </p:sp>
          </mc:Choice>
          <mc:Fallback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92" y="3023010"/>
                  <a:ext cx="757835" cy="192409"/>
                </a:xfrm>
                <a:prstGeom prst="rect">
                  <a:avLst/>
                </a:prstGeom>
                <a:blipFill rotWithShape="1">
                  <a:blip r:embed="rId6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43712" y="3321636"/>
              <a:ext cx="328042" cy="402242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4475893" y="3606151"/>
              <a:ext cx="776089" cy="45719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5051323" y="4454013"/>
              <a:ext cx="228600" cy="169606"/>
            </a:xfrm>
            <a:custGeom>
              <a:avLst/>
              <a:gdLst>
                <a:gd name="connsiteX0" fmla="*/ 0 w 228600"/>
                <a:gd name="connsiteY0" fmla="*/ 0 h 169606"/>
                <a:gd name="connsiteX1" fmla="*/ 66367 w 228600"/>
                <a:gd name="connsiteY1" fmla="*/ 103239 h 169606"/>
                <a:gd name="connsiteX2" fmla="*/ 228600 w 228600"/>
                <a:gd name="connsiteY2" fmla="*/ 169606 h 16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169606">
                  <a:moveTo>
                    <a:pt x="0" y="0"/>
                  </a:moveTo>
                  <a:cubicBezTo>
                    <a:pt x="14133" y="37485"/>
                    <a:pt x="28267" y="74971"/>
                    <a:pt x="66367" y="103239"/>
                  </a:cubicBezTo>
                  <a:cubicBezTo>
                    <a:pt x="104467" y="131507"/>
                    <a:pt x="166533" y="150556"/>
                    <a:pt x="228600" y="169606"/>
                  </a:cubicBezTo>
                </a:path>
              </a:pathLst>
            </a:cu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5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5117690" y="3464413"/>
              <a:ext cx="228600" cy="141738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5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5205592" y="3058562"/>
                  <a:ext cx="785953" cy="2823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112</m:t>
                      </m:r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92</m:t>
                      </m:r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304</m:t>
                      </m:r>
                      <m:r>
                        <a:rPr lang="en-US" altLang="zh-CN" sz="935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935" dirty="0">
                      <a:solidFill>
                        <a:srgbClr val="000099"/>
                      </a:solidFill>
                    </a:rPr>
                    <a:t>像素</a:t>
                  </a:r>
                  <a:endParaRPr lang="zh-CN" altLang="en-US" sz="935" dirty="0">
                    <a:solidFill>
                      <a:srgbClr val="000099"/>
                    </a:solidFill>
                  </a:endParaRPr>
                </a:p>
              </p:txBody>
            </p:sp>
          </mc:Choice>
          <mc:Fallback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592" y="3058562"/>
                  <a:ext cx="785953" cy="282337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36" name="矩形 35"/>
            <p:cNvSpPr/>
            <p:nvPr/>
          </p:nvSpPr>
          <p:spPr>
            <a:xfrm flipV="1">
              <a:off x="6058929" y="3596972"/>
              <a:ext cx="650590" cy="5101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 rot="1533298" flipH="1">
              <a:off x="6033904" y="3493930"/>
              <a:ext cx="205080" cy="45719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5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5639863" y="3265193"/>
                  <a:ext cx="1083295" cy="1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zh-CN" altLang="en-US" sz="9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降维</m:t>
                      </m:r>
                    </m:oMath>
                  </a14:m>
                  <a:r>
                    <a:rPr lang="zh-CN" altLang="en-US" sz="935" dirty="0">
                      <a:solidFill>
                        <a:srgbClr val="000099"/>
                      </a:solidFill>
                    </a:rPr>
                    <a:t>后的样本向量</a:t>
                  </a:r>
                  <a:r>
                    <a:rPr lang="en-US" altLang="zh-CN" sz="935" dirty="0">
                      <a:solidFill>
                        <a:srgbClr val="000099"/>
                      </a:solidFill>
                    </a:rPr>
                    <a:t>(r</a:t>
                  </a:r>
                  <a:r>
                    <a:rPr lang="zh-CN" altLang="en-US" sz="935" dirty="0">
                      <a:solidFill>
                        <a:srgbClr val="000099"/>
                      </a:solidFill>
                    </a:rPr>
                    <a:t>维</a:t>
                  </a:r>
                  <a:r>
                    <a:rPr lang="en-US" altLang="zh-CN" sz="935" dirty="0">
                      <a:solidFill>
                        <a:srgbClr val="000099"/>
                      </a:solidFill>
                    </a:rPr>
                    <a:t>)</a:t>
                  </a:r>
                  <a:endParaRPr lang="zh-CN" altLang="en-US" sz="935" dirty="0">
                    <a:solidFill>
                      <a:srgbClr val="000099"/>
                    </a:solidFill>
                  </a:endParaRPr>
                </a:p>
              </p:txBody>
            </p:sp>
          </mc:Choice>
          <mc:Fallback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9863" y="3265193"/>
                  <a:ext cx="1083295" cy="177356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 </a:t>
                  </a:r>
                </a:p>
              </p:txBody>
            </p:sp>
          </mc:Fallback>
        </mc:AlternateContent>
        <p:sp>
          <p:nvSpPr>
            <p:cNvPr id="42" name="矩形 41"/>
            <p:cNvSpPr/>
            <p:nvPr/>
          </p:nvSpPr>
          <p:spPr>
            <a:xfrm>
              <a:off x="4309939" y="4572420"/>
              <a:ext cx="982481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输入样本矩阵</a:t>
              </a:r>
              <a:endPara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64806" y="4581828"/>
              <a:ext cx="1123145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降维后样本矩阵</a:t>
              </a:r>
              <a:endPara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501926" y="4089433"/>
              <a:ext cx="841817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特征脸矩阵</a:t>
              </a:r>
              <a:endParaRPr lang="zh-CN" altLang="en-US" sz="146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605758" y="3801402"/>
              <a:ext cx="776089" cy="45719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8565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5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531547" y="3407309"/>
              <a:ext cx="329164" cy="395737"/>
            </a:xfrm>
            <a:prstGeom prst="rect">
              <a:avLst/>
            </a:prstGeom>
          </p:spPr>
        </p:pic>
        <p:sp>
          <p:nvSpPr>
            <p:cNvPr id="49" name="任意多边形: 形状 48"/>
            <p:cNvSpPr/>
            <p:nvPr/>
          </p:nvSpPr>
          <p:spPr>
            <a:xfrm>
              <a:off x="8281574" y="3633569"/>
              <a:ext cx="228600" cy="141738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92D05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5" dirty="0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8367966" y="3259201"/>
              <a:ext cx="785953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935" dirty="0">
                  <a:solidFill>
                    <a:srgbClr val="000099"/>
                  </a:solidFill>
                </a:rPr>
                <a:t>第</a:t>
              </a:r>
              <a:r>
                <a:rPr lang="en-US" altLang="zh-CN" sz="935" dirty="0">
                  <a:solidFill>
                    <a:srgbClr val="000099"/>
                  </a:solidFill>
                </a:rPr>
                <a:t>k</a:t>
              </a:r>
              <a:r>
                <a:rPr lang="zh-CN" altLang="en-US" sz="935" dirty="0">
                  <a:solidFill>
                    <a:srgbClr val="000099"/>
                  </a:solidFill>
                </a:rPr>
                <a:t>个特征脸</a:t>
              </a:r>
              <a:endParaRPr lang="zh-CN" altLang="en-US" sz="935" dirty="0">
                <a:solidFill>
                  <a:srgbClr val="000099"/>
                </a:solidFill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1434" y="1200133"/>
            <a:ext cx="2586181" cy="49645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391535" y="1220757"/>
            <a:ext cx="158408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降维：</a:t>
            </a:r>
            <a:endParaRPr lang="zh-CN" altLang="en-US" sz="2135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16611" y="1494616"/>
            <a:ext cx="3625764" cy="1072353"/>
          </a:xfrm>
          <a:prstGeom prst="rect">
            <a:avLst/>
          </a:prstGeom>
        </p:spPr>
      </p:pic>
      <p:sp>
        <p:nvSpPr>
          <p:cNvPr id="45" name="矩形 44"/>
          <p:cNvSpPr/>
          <p:nvPr/>
        </p:nvSpPr>
        <p:spPr>
          <a:xfrm>
            <a:off x="240670" y="1189027"/>
            <a:ext cx="6157161" cy="296463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716613" y="1124748"/>
            <a:ext cx="152638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865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1865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65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个特征脸</a:t>
            </a:r>
            <a:endParaRPr lang="zh-CN" altLang="en-US" sz="1865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558118" y="3451620"/>
                <a:ext cx="5394537" cy="668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5" dirty="0">
                    <a:ea typeface="微软雅黑" panose="020B0503020204020204" pitchFamily="34" charset="-122"/>
                  </a:rPr>
                  <a:t>投影</a:t>
                </a:r>
                <a14:m>
                  <m:oMath xmlns:m="http://schemas.openxmlformats.org/officeDocument/2006/math">
                    <m:r>
                      <a:rPr lang="zh-CN" altLang="en-US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矩阵</m:t>
                    </m:r>
                    <m:r>
                      <a:rPr lang="en-US" altLang="zh-CN" sz="186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记录了数据分布的主要特征方向 </a:t>
                </a:r>
                <a:r>
                  <a:rPr lang="en-US" altLang="zh-CN" sz="1865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   </a:t>
                </a:r>
                <a:r>
                  <a:rPr lang="zh-CN" altLang="en-US" sz="186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大奇异值的特征脸捕捉了人脸变化的主要模式</a:t>
                </a:r>
                <a:endParaRPr lang="zh-CN" altLang="en-US" sz="1865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118" y="3451620"/>
                <a:ext cx="5394537" cy="668068"/>
              </a:xfrm>
              <a:prstGeom prst="rect">
                <a:avLst/>
              </a:prstGeom>
              <a:blipFill rotWithShape="1">
                <a:blip r:embed="rId13"/>
                <a:stretch>
                  <a:fillRect l="-9" t="-59" r="1" b="-3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53" name="图片 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38" y="4773151"/>
            <a:ext cx="774863" cy="9501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31371" y="5692609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7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7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735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1" y="5692609"/>
                <a:ext cx="1152128" cy="666786"/>
              </a:xfrm>
              <a:prstGeom prst="rect">
                <a:avLst/>
              </a:prstGeom>
              <a:blipFill rotWithShape="1">
                <a:blip r:embed="rId14"/>
                <a:stretch>
                  <a:fillRect l="-18" t="-70" r="39" b="-6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1074463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5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735" dirty="0"/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" y="5093873"/>
                <a:ext cx="1152128" cy="666786"/>
              </a:xfrm>
              <a:prstGeom prst="rect">
                <a:avLst/>
              </a:prstGeom>
              <a:blipFill rotWithShape="1">
                <a:blip r:embed="rId15"/>
                <a:stretch>
                  <a:fillRect l="-4" t="-81" r="24" b="-6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/>
              <p:cNvSpPr txBox="1"/>
              <p:nvPr/>
            </p:nvSpPr>
            <p:spPr>
              <a:xfrm>
                <a:off x="1637132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735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735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3735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735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3735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3735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735" dirty="0"/>
              </a:p>
            </p:txBody>
          </p:sp>
        </mc:Choice>
        <mc:Fallback>
          <p:sp>
            <p:nvSpPr>
              <p:cNvPr id="55" name="文本框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132" y="5093873"/>
                <a:ext cx="1152128" cy="666786"/>
              </a:xfrm>
              <a:prstGeom prst="rect">
                <a:avLst/>
              </a:prstGeom>
              <a:blipFill rotWithShape="1">
                <a:blip r:embed="rId16"/>
                <a:stretch>
                  <a:fillRect l="-9" t="-81" r="-191" b="-6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34425" y="4784663"/>
            <a:ext cx="798555" cy="97700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/>
              <p:cNvSpPr txBox="1"/>
              <p:nvPr/>
            </p:nvSpPr>
            <p:spPr>
              <a:xfrm>
                <a:off x="4271797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735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735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3735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3735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3735" i="1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</m:oMath>
                  </m:oMathPara>
                </a14:m>
                <a:endParaRPr lang="zh-CN" altLang="en-US" sz="3735" dirty="0"/>
              </a:p>
            </p:txBody>
          </p:sp>
        </mc:Choice>
        <mc:Fallback>
          <p:sp>
            <p:nvSpPr>
              <p:cNvPr id="56" name="文本框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797" y="5093873"/>
                <a:ext cx="1152128" cy="666786"/>
              </a:xfrm>
              <a:prstGeom prst="rect">
                <a:avLst/>
              </a:prstGeom>
              <a:blipFill rotWithShape="1">
                <a:blip r:embed="rId18"/>
                <a:stretch>
                  <a:fillRect l="-13" t="-81" r="34" b="-6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文本框 56"/>
              <p:cNvSpPr txBox="1"/>
              <p:nvPr/>
            </p:nvSpPr>
            <p:spPr>
              <a:xfrm>
                <a:off x="2463659" y="5692609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7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7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735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659" y="5692609"/>
                <a:ext cx="1152128" cy="666786"/>
              </a:xfrm>
              <a:prstGeom prst="rect">
                <a:avLst/>
              </a:prstGeom>
              <a:blipFill rotWithShape="1">
                <a:blip r:embed="rId19"/>
                <a:stretch>
                  <a:fillRect l="-43" t="-70" r="8" b="-6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3023659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5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3735" dirty="0"/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59" y="5093873"/>
                <a:ext cx="1152128" cy="666786"/>
              </a:xfrm>
              <a:prstGeom prst="rect">
                <a:avLst/>
              </a:prstGeom>
              <a:blipFill rotWithShape="1">
                <a:blip r:embed="rId20"/>
                <a:stretch>
                  <a:fillRect l="-37" t="-81" r="2" b="-6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3735035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5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3735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35" y="5093873"/>
                <a:ext cx="1152128" cy="666786"/>
              </a:xfrm>
              <a:prstGeom prst="rect">
                <a:avLst/>
              </a:prstGeom>
              <a:blipFill rotWithShape="1">
                <a:blip r:embed="rId20"/>
                <a:stretch>
                  <a:fillRect l="-52" t="-81" r="18" b="-6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文本框 59"/>
              <p:cNvSpPr txBox="1"/>
              <p:nvPr/>
            </p:nvSpPr>
            <p:spPr>
              <a:xfrm>
                <a:off x="3695737" y="5093873"/>
                <a:ext cx="541881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5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3735" dirty="0"/>
              </a:p>
            </p:txBody>
          </p:sp>
        </mc:Choice>
        <mc:Fallback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37" y="5093873"/>
                <a:ext cx="541881" cy="666786"/>
              </a:xfrm>
              <a:prstGeom prst="rect">
                <a:avLst/>
              </a:prstGeom>
              <a:blipFill rotWithShape="1">
                <a:blip r:embed="rId21"/>
                <a:stretch>
                  <a:fillRect l="-7" t="-81" r="49" b="-6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25" name="图片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334026" y="4790525"/>
            <a:ext cx="761977" cy="9091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本框 60"/>
              <p:cNvSpPr txBox="1"/>
              <p:nvPr/>
            </p:nvSpPr>
            <p:spPr>
              <a:xfrm>
                <a:off x="5135893" y="5692609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7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7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sz="3735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893" y="5692609"/>
                <a:ext cx="1152128" cy="666786"/>
              </a:xfrm>
              <a:prstGeom prst="rect">
                <a:avLst/>
              </a:prstGeom>
              <a:blipFill rotWithShape="1">
                <a:blip r:embed="rId23"/>
                <a:stretch>
                  <a:fillRect l="-1" t="-70" r="22" b="-69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62" name="图片 6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0367" y="4211266"/>
            <a:ext cx="774863" cy="95012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99327" y="5234323"/>
            <a:ext cx="860260" cy="1046647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02591" y="5252239"/>
            <a:ext cx="845924" cy="101080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491521" y="5259411"/>
            <a:ext cx="824415" cy="996468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9358939" y="5266583"/>
            <a:ext cx="810079" cy="982127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212022" y="5262998"/>
            <a:ext cx="810079" cy="989297"/>
          </a:xfrm>
          <a:prstGeom prst="rect">
            <a:avLst/>
          </a:prstGeom>
        </p:spPr>
      </p:pic>
      <p:sp>
        <p:nvSpPr>
          <p:cNvPr id="66" name="文本框 65"/>
          <p:cNvSpPr txBox="1"/>
          <p:nvPr/>
        </p:nvSpPr>
        <p:spPr>
          <a:xfrm>
            <a:off x="7440149" y="4460625"/>
            <a:ext cx="11521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135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  <a:endParaRPr lang="zh-CN" altLang="en-US" sz="2135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896533" y="5416871"/>
            <a:ext cx="115212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35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重构后图像</a:t>
            </a:r>
            <a:endParaRPr lang="zh-CN" altLang="en-US" sz="2135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7602593" y="6480834"/>
            <a:ext cx="2650092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主成分数量</a:t>
            </a:r>
            <a:endPara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705075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581813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458549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9335287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212023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>
            <a:endCxn id="57" idx="1"/>
          </p:cNvCxnSpPr>
          <p:nvPr/>
        </p:nvCxnSpPr>
        <p:spPr>
          <a:xfrm>
            <a:off x="2351584" y="5586317"/>
            <a:ext cx="112075" cy="4396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H="1">
            <a:off x="1775521" y="5586317"/>
            <a:ext cx="203529" cy="4349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91151" y="6042646"/>
            <a:ext cx="90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奇异值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1967542" y="5948954"/>
            <a:ext cx="1086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投影系数</a:t>
            </a:r>
            <a:endParaRPr lang="zh-CN" altLang="en-US" sz="16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6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10" grpId="0"/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07791" y="76200"/>
            <a:ext cx="8688288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奇异值分解应用：低秩近似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3339" y="1220755"/>
            <a:ext cx="5760640" cy="1874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None/>
            </a:pPr>
            <a:r>
              <a:rPr lang="zh-CN" altLang="en-US" sz="2135" b="1" dirty="0">
                <a:solidFill>
                  <a:srgbClr val="000099"/>
                </a:solidFill>
                <a:ea typeface="微软雅黑" panose="020B0503020204020204" pitchFamily="34" charset="-122"/>
              </a:rPr>
              <a:t>     矩阵秩的定义</a:t>
            </a:r>
            <a:endParaRPr lang="en-US" altLang="zh-CN" sz="2135" b="1" dirty="0">
              <a:solidFill>
                <a:srgbClr val="000099"/>
              </a:solidFill>
              <a:ea typeface="微软雅黑" panose="020B0503020204020204" pitchFamily="34" charset="-122"/>
            </a:endParaRPr>
          </a:p>
          <a:p>
            <a:pPr marL="342900" indent="-342900">
              <a:spcBef>
                <a:spcPts val="665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2135" b="1" dirty="0">
                <a:ea typeface="微软雅黑" panose="020B0503020204020204" pitchFamily="34" charset="-122"/>
              </a:rPr>
              <a:t>线性方程组的角度</a:t>
            </a:r>
            <a:r>
              <a:rPr lang="zh-CN" altLang="en-US" sz="2135" dirty="0">
                <a:ea typeface="微软雅黑" panose="020B0503020204020204" pitchFamily="34" charset="-122"/>
              </a:rPr>
              <a:t>：度量矩阵行列之间的相关性</a:t>
            </a:r>
            <a:endParaRPr lang="en-US" altLang="zh-CN" sz="2135" dirty="0"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2135" dirty="0">
                <a:ea typeface="微软雅黑" panose="020B0503020204020204" pitchFamily="34" charset="-122"/>
                <a:sym typeface="Wingdings" panose="05000000000000000000" pitchFamily="2" charset="2"/>
              </a:rPr>
              <a:t>      </a:t>
            </a:r>
            <a:r>
              <a:rPr lang="zh-CN" altLang="en-US" sz="2135" dirty="0">
                <a:ea typeface="微软雅黑" panose="020B0503020204020204" pitchFamily="34" charset="-122"/>
              </a:rPr>
              <a:t>如果矩阵的各行或列是线性无关的，    </a:t>
            </a:r>
            <a:endParaRPr lang="en-US" altLang="zh-CN" sz="2135" dirty="0"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135" dirty="0">
                <a:ea typeface="微软雅黑" panose="020B0503020204020204" pitchFamily="34" charset="-122"/>
              </a:rPr>
              <a:t>         </a:t>
            </a:r>
            <a:r>
              <a:rPr lang="zh-CN" altLang="en-US" sz="2135" dirty="0">
                <a:ea typeface="微软雅黑" panose="020B0503020204020204" pitchFamily="34" charset="-122"/>
              </a:rPr>
              <a:t>矩阵就是满秩的，也就是秩等于行数</a:t>
            </a:r>
            <a:endParaRPr lang="zh-CN" altLang="en-US" sz="2135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4917" y="2907788"/>
            <a:ext cx="3936439" cy="210034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43339" y="3138259"/>
            <a:ext cx="5760640" cy="3200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8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135" b="1" dirty="0">
                <a:ea typeface="微软雅黑" panose="020B0503020204020204" pitchFamily="34" charset="-122"/>
              </a:rPr>
              <a:t>数据点分布的角度：</a:t>
            </a:r>
            <a:r>
              <a:rPr lang="zh-CN" altLang="en-US" sz="2135" dirty="0">
                <a:ea typeface="微软雅黑" panose="020B0503020204020204" pitchFamily="34" charset="-122"/>
              </a:rPr>
              <a:t>表示数据需要的最小的基的数量</a:t>
            </a:r>
            <a:endParaRPr lang="en-US" altLang="zh-CN" sz="2135" dirty="0"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2135" dirty="0">
                <a:ea typeface="微软雅黑" panose="020B0503020204020204" pitchFamily="34" charset="-122"/>
                <a:sym typeface="Wingdings" panose="05000000000000000000" pitchFamily="2" charset="2"/>
              </a:rPr>
              <a:t>      </a:t>
            </a:r>
            <a:r>
              <a:rPr lang="zh-CN" altLang="en-US" sz="2135" dirty="0">
                <a:ea typeface="微软雅黑" panose="020B0503020204020204" pitchFamily="34" charset="-122"/>
                <a:sym typeface="Wingdings" panose="05000000000000000000" pitchFamily="2" charset="2"/>
              </a:rPr>
              <a:t>数据分布模式越容易被捕捉，秩就越小</a:t>
            </a:r>
            <a:endParaRPr lang="en-US" altLang="zh-CN" sz="2135" dirty="0"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2135" dirty="0">
                <a:ea typeface="微软雅黑" panose="020B0503020204020204" pitchFamily="34" charset="-122"/>
                <a:sym typeface="Wingdings" panose="05000000000000000000" pitchFamily="2" charset="2"/>
              </a:rPr>
              <a:t>      </a:t>
            </a:r>
            <a:r>
              <a:rPr lang="zh-CN" altLang="en-US" sz="2135" dirty="0">
                <a:ea typeface="微软雅黑" panose="020B0503020204020204" pitchFamily="34" charset="-122"/>
                <a:sym typeface="Wingdings" panose="05000000000000000000" pitchFamily="2" charset="2"/>
              </a:rPr>
              <a:t>数据冗余度越大，需要的基就越少，   </a:t>
            </a:r>
            <a:endParaRPr lang="en-US" altLang="zh-CN" sz="2135" dirty="0"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135" dirty="0">
                <a:ea typeface="微软雅黑" panose="020B0503020204020204" pitchFamily="34" charset="-122"/>
                <a:sym typeface="Wingdings" panose="05000000000000000000" pitchFamily="2" charset="2"/>
              </a:rPr>
              <a:t>         </a:t>
            </a:r>
            <a:r>
              <a:rPr lang="zh-CN" altLang="en-US" sz="2135" dirty="0">
                <a:ea typeface="微软雅黑" panose="020B0503020204020204" pitchFamily="34" charset="-122"/>
              </a:rPr>
              <a:t>秩越小</a:t>
            </a:r>
            <a:endParaRPr lang="en-US" altLang="zh-CN" sz="2135" dirty="0"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2135" dirty="0">
                <a:ea typeface="微软雅黑" panose="020B0503020204020204" pitchFamily="34" charset="-122"/>
              </a:rPr>
              <a:t>     </a:t>
            </a:r>
            <a:r>
              <a:rPr lang="en-US" altLang="zh-CN" sz="2135" dirty="0"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2135" dirty="0">
                <a:ea typeface="微软雅黑" panose="020B0503020204020204" pitchFamily="34" charset="-122"/>
                <a:sym typeface="Wingdings" panose="05000000000000000000" pitchFamily="2" charset="2"/>
              </a:rPr>
              <a:t>若矩阵表达的是结构化信息，如图像、</a:t>
            </a:r>
            <a:endParaRPr lang="en-US" altLang="zh-CN" sz="2135" dirty="0"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135" dirty="0">
                <a:ea typeface="微软雅黑" panose="020B0503020204020204" pitchFamily="34" charset="-122"/>
                <a:sym typeface="Wingdings" panose="05000000000000000000" pitchFamily="2" charset="2"/>
              </a:rPr>
              <a:t>         </a:t>
            </a:r>
            <a:r>
              <a:rPr lang="zh-CN" altLang="en-US" sz="2135" dirty="0">
                <a:ea typeface="微软雅黑" panose="020B0503020204020204" pitchFamily="34" charset="-122"/>
                <a:sym typeface="Wingdings" panose="05000000000000000000" pitchFamily="2" charset="2"/>
              </a:rPr>
              <a:t>用户</a:t>
            </a:r>
            <a:r>
              <a:rPr lang="en-US" altLang="zh-CN" sz="2135" dirty="0">
                <a:ea typeface="微软雅黑" panose="020B0503020204020204" pitchFamily="34" charset="-122"/>
                <a:sym typeface="Wingdings" panose="05000000000000000000" pitchFamily="2" charset="2"/>
              </a:rPr>
              <a:t>-</a:t>
            </a:r>
            <a:r>
              <a:rPr lang="zh-CN" altLang="en-US" sz="2135" dirty="0">
                <a:ea typeface="微软雅黑" panose="020B0503020204020204" pitchFamily="34" charset="-122"/>
                <a:sym typeface="Wingdings" panose="05000000000000000000" pitchFamily="2" charset="2"/>
              </a:rPr>
              <a:t>物品表等，各行之间存在一定相关</a:t>
            </a:r>
            <a:endParaRPr lang="en-US" altLang="zh-CN" sz="2135" dirty="0"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135" dirty="0">
                <a:ea typeface="微软雅黑" panose="020B0503020204020204" pitchFamily="34" charset="-122"/>
                <a:sym typeface="Wingdings" panose="05000000000000000000" pitchFamily="2" charset="2"/>
              </a:rPr>
              <a:t>         </a:t>
            </a:r>
            <a:r>
              <a:rPr lang="zh-CN" altLang="en-US" sz="2135" dirty="0">
                <a:ea typeface="微软雅黑" panose="020B0503020204020204" pitchFamily="34" charset="-122"/>
                <a:sym typeface="Wingdings" panose="05000000000000000000" pitchFamily="2" charset="2"/>
              </a:rPr>
              <a:t>性，一般是低秩的</a:t>
            </a:r>
            <a:endParaRPr lang="zh-CN" altLang="en-US" sz="2135" dirty="0"/>
          </a:p>
          <a:p>
            <a:pPr>
              <a:spcBef>
                <a:spcPts val="0"/>
              </a:spcBef>
              <a:buNone/>
            </a:pPr>
            <a:endParaRPr lang="zh-CN" altLang="en-US" sz="2135" dirty="0"/>
          </a:p>
        </p:txBody>
      </p:sp>
      <p:sp>
        <p:nvSpPr>
          <p:cNvPr id="8" name="矩形 7"/>
          <p:cNvSpPr/>
          <p:nvPr/>
        </p:nvSpPr>
        <p:spPr>
          <a:xfrm>
            <a:off x="8688288" y="1196044"/>
            <a:ext cx="1536171" cy="1536171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 flipV="1">
            <a:off x="9072331" y="1580087"/>
            <a:ext cx="768085" cy="768085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rot="5400000" flipV="1">
            <a:off x="9072331" y="1590228"/>
            <a:ext cx="768085" cy="768085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320469" y="1196044"/>
            <a:ext cx="1536171" cy="1536171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10493076" y="1386616"/>
            <a:ext cx="1126309" cy="1181497"/>
          </a:xfrm>
          <a:custGeom>
            <a:avLst/>
            <a:gdLst>
              <a:gd name="connsiteX0" fmla="*/ 0 w 844732"/>
              <a:gd name="connsiteY0" fmla="*/ 46821 h 886122"/>
              <a:gd name="connsiteX1" fmla="*/ 269966 w 844732"/>
              <a:gd name="connsiteY1" fmla="*/ 3279 h 886122"/>
              <a:gd name="connsiteX2" fmla="*/ 383177 w 844732"/>
              <a:gd name="connsiteY2" fmla="*/ 125199 h 886122"/>
              <a:gd name="connsiteX3" fmla="*/ 296092 w 844732"/>
              <a:gd name="connsiteY3" fmla="*/ 290661 h 886122"/>
              <a:gd name="connsiteX4" fmla="*/ 69669 w 844732"/>
              <a:gd name="connsiteY4" fmla="*/ 264536 h 886122"/>
              <a:gd name="connsiteX5" fmla="*/ 139337 w 844732"/>
              <a:gd name="connsiteY5" fmla="*/ 569336 h 886122"/>
              <a:gd name="connsiteX6" fmla="*/ 304800 w 844732"/>
              <a:gd name="connsiteY6" fmla="*/ 429999 h 886122"/>
              <a:gd name="connsiteX7" fmla="*/ 505097 w 844732"/>
              <a:gd name="connsiteY7" fmla="*/ 151324 h 886122"/>
              <a:gd name="connsiteX8" fmla="*/ 661852 w 844732"/>
              <a:gd name="connsiteY8" fmla="*/ 273244 h 886122"/>
              <a:gd name="connsiteX9" fmla="*/ 496389 w 844732"/>
              <a:gd name="connsiteY9" fmla="*/ 421290 h 886122"/>
              <a:gd name="connsiteX10" fmla="*/ 818606 w 844732"/>
              <a:gd name="connsiteY10" fmla="*/ 429999 h 886122"/>
              <a:gd name="connsiteX11" fmla="*/ 748937 w 844732"/>
              <a:gd name="connsiteY11" fmla="*/ 569336 h 886122"/>
              <a:gd name="connsiteX12" fmla="*/ 539932 w 844732"/>
              <a:gd name="connsiteY12" fmla="*/ 743507 h 886122"/>
              <a:gd name="connsiteX13" fmla="*/ 374469 w 844732"/>
              <a:gd name="connsiteY13" fmla="*/ 865427 h 886122"/>
              <a:gd name="connsiteX14" fmla="*/ 78377 w 844732"/>
              <a:gd name="connsiteY14" fmla="*/ 874136 h 886122"/>
              <a:gd name="connsiteX15" fmla="*/ 130629 w 844732"/>
              <a:gd name="connsiteY15" fmla="*/ 743507 h 886122"/>
              <a:gd name="connsiteX16" fmla="*/ 365760 w 844732"/>
              <a:gd name="connsiteY16" fmla="*/ 752216 h 886122"/>
              <a:gd name="connsiteX17" fmla="*/ 627017 w 844732"/>
              <a:gd name="connsiteY17" fmla="*/ 813176 h 886122"/>
              <a:gd name="connsiteX18" fmla="*/ 757646 w 844732"/>
              <a:gd name="connsiteY18" fmla="*/ 813176 h 886122"/>
              <a:gd name="connsiteX19" fmla="*/ 844732 w 844732"/>
              <a:gd name="connsiteY19" fmla="*/ 839301 h 88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4732" h="886122">
                <a:moveTo>
                  <a:pt x="0" y="46821"/>
                </a:moveTo>
                <a:cubicBezTo>
                  <a:pt x="103051" y="18518"/>
                  <a:pt x="206103" y="-9784"/>
                  <a:pt x="269966" y="3279"/>
                </a:cubicBezTo>
                <a:cubicBezTo>
                  <a:pt x="333829" y="16342"/>
                  <a:pt x="378823" y="77302"/>
                  <a:pt x="383177" y="125199"/>
                </a:cubicBezTo>
                <a:cubicBezTo>
                  <a:pt x="387531" y="173096"/>
                  <a:pt x="348343" y="267438"/>
                  <a:pt x="296092" y="290661"/>
                </a:cubicBezTo>
                <a:cubicBezTo>
                  <a:pt x="243841" y="313884"/>
                  <a:pt x="95795" y="218090"/>
                  <a:pt x="69669" y="264536"/>
                </a:cubicBezTo>
                <a:cubicBezTo>
                  <a:pt x="43543" y="310982"/>
                  <a:pt x="100149" y="541759"/>
                  <a:pt x="139337" y="569336"/>
                </a:cubicBezTo>
                <a:cubicBezTo>
                  <a:pt x="178526" y="596913"/>
                  <a:pt x="243840" y="499668"/>
                  <a:pt x="304800" y="429999"/>
                </a:cubicBezTo>
                <a:cubicBezTo>
                  <a:pt x="365760" y="360330"/>
                  <a:pt x="445588" y="177450"/>
                  <a:pt x="505097" y="151324"/>
                </a:cubicBezTo>
                <a:cubicBezTo>
                  <a:pt x="564606" y="125198"/>
                  <a:pt x="663303" y="228250"/>
                  <a:pt x="661852" y="273244"/>
                </a:cubicBezTo>
                <a:cubicBezTo>
                  <a:pt x="660401" y="318238"/>
                  <a:pt x="470263" y="395164"/>
                  <a:pt x="496389" y="421290"/>
                </a:cubicBezTo>
                <a:cubicBezTo>
                  <a:pt x="522515" y="447416"/>
                  <a:pt x="776515" y="405325"/>
                  <a:pt x="818606" y="429999"/>
                </a:cubicBezTo>
                <a:cubicBezTo>
                  <a:pt x="860697" y="454673"/>
                  <a:pt x="795383" y="517085"/>
                  <a:pt x="748937" y="569336"/>
                </a:cubicBezTo>
                <a:cubicBezTo>
                  <a:pt x="702491" y="621587"/>
                  <a:pt x="602343" y="694159"/>
                  <a:pt x="539932" y="743507"/>
                </a:cubicBezTo>
                <a:cubicBezTo>
                  <a:pt x="477521" y="792855"/>
                  <a:pt x="451395" y="843656"/>
                  <a:pt x="374469" y="865427"/>
                </a:cubicBezTo>
                <a:cubicBezTo>
                  <a:pt x="297543" y="887198"/>
                  <a:pt x="119017" y="894456"/>
                  <a:pt x="78377" y="874136"/>
                </a:cubicBezTo>
                <a:cubicBezTo>
                  <a:pt x="37737" y="853816"/>
                  <a:pt x="82732" y="763827"/>
                  <a:pt x="130629" y="743507"/>
                </a:cubicBezTo>
                <a:cubicBezTo>
                  <a:pt x="178526" y="723187"/>
                  <a:pt x="283029" y="740605"/>
                  <a:pt x="365760" y="752216"/>
                </a:cubicBezTo>
                <a:cubicBezTo>
                  <a:pt x="448491" y="763827"/>
                  <a:pt x="561703" y="803016"/>
                  <a:pt x="627017" y="813176"/>
                </a:cubicBezTo>
                <a:cubicBezTo>
                  <a:pt x="692331" y="823336"/>
                  <a:pt x="721360" y="808822"/>
                  <a:pt x="757646" y="813176"/>
                </a:cubicBezTo>
                <a:cubicBezTo>
                  <a:pt x="793932" y="817530"/>
                  <a:pt x="819332" y="828415"/>
                  <a:pt x="844732" y="839301"/>
                </a:cubicBezTo>
              </a:path>
            </a:pathLst>
          </a:cu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984" y="5085425"/>
            <a:ext cx="1860857" cy="126124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456" y="5083172"/>
            <a:ext cx="1860857" cy="126124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0928" y="5085756"/>
            <a:ext cx="1860857" cy="126124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040" y="5814940"/>
            <a:ext cx="623273" cy="47555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5654" y="5702811"/>
            <a:ext cx="885335" cy="63296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348229" y="1461759"/>
            <a:ext cx="1248139" cy="1069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65" dirty="0"/>
              <a:t>1, 2,  3</a:t>
            </a:r>
            <a:endParaRPr lang="en-US" altLang="zh-CN" sz="1865" dirty="0"/>
          </a:p>
          <a:p>
            <a:pPr>
              <a:buNone/>
            </a:pPr>
            <a:r>
              <a:rPr lang="en-US" altLang="zh-CN" sz="1865" dirty="0">
                <a:solidFill>
                  <a:srgbClr val="FF0000"/>
                </a:solidFill>
              </a:rPr>
              <a:t>?</a:t>
            </a:r>
            <a:r>
              <a:rPr lang="en-US" altLang="zh-CN" sz="1865" dirty="0"/>
              <a:t>, 6,  9</a:t>
            </a:r>
            <a:endParaRPr lang="en-US" altLang="zh-CN" sz="1865" dirty="0"/>
          </a:p>
          <a:p>
            <a:pPr>
              <a:buNone/>
            </a:pPr>
            <a:r>
              <a:rPr lang="en-US" altLang="zh-CN" sz="1865" dirty="0"/>
              <a:t>7,14, 21</a:t>
            </a:r>
            <a:endParaRPr lang="zh-CN" altLang="en-US" sz="1865" dirty="0"/>
          </a:p>
        </p:txBody>
      </p:sp>
      <p:sp>
        <p:nvSpPr>
          <p:cNvPr id="5" name="双括号 4"/>
          <p:cNvSpPr/>
          <p:nvPr/>
        </p:nvSpPr>
        <p:spPr>
          <a:xfrm>
            <a:off x="7326652" y="1545251"/>
            <a:ext cx="1052027" cy="81902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  <p:sp>
        <p:nvSpPr>
          <p:cNvPr id="21" name="文本框 20"/>
          <p:cNvSpPr txBox="1"/>
          <p:nvPr/>
        </p:nvSpPr>
        <p:spPr>
          <a:xfrm>
            <a:off x="6165572" y="1461759"/>
            <a:ext cx="1248139" cy="1069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65" dirty="0"/>
              <a:t>1, 5, 3</a:t>
            </a:r>
            <a:endParaRPr lang="en-US" altLang="zh-CN" sz="1865" dirty="0"/>
          </a:p>
          <a:p>
            <a:pPr>
              <a:buNone/>
            </a:pPr>
            <a:r>
              <a:rPr lang="en-US" altLang="zh-CN" sz="1865" dirty="0">
                <a:solidFill>
                  <a:srgbClr val="FF0000"/>
                </a:solidFill>
              </a:rPr>
              <a:t>?</a:t>
            </a:r>
            <a:r>
              <a:rPr lang="en-US" altLang="zh-CN" sz="1865" dirty="0"/>
              <a:t>, 6, 9</a:t>
            </a:r>
            <a:endParaRPr lang="en-US" altLang="zh-CN" sz="1865" dirty="0"/>
          </a:p>
          <a:p>
            <a:pPr>
              <a:buNone/>
            </a:pPr>
            <a:r>
              <a:rPr lang="en-US" altLang="zh-CN" sz="1865" dirty="0"/>
              <a:t>7, 3, 21</a:t>
            </a:r>
            <a:endParaRPr lang="zh-CN" altLang="en-US" sz="1865" dirty="0"/>
          </a:p>
        </p:txBody>
      </p:sp>
      <p:sp>
        <p:nvSpPr>
          <p:cNvPr id="22" name="双括号 21"/>
          <p:cNvSpPr/>
          <p:nvPr/>
        </p:nvSpPr>
        <p:spPr>
          <a:xfrm>
            <a:off x="6165578" y="1545251"/>
            <a:ext cx="949761" cy="81902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3735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animBg="1" uiExpand="1"/>
      <p:bldP spid="12" grpId="0" animBg="1" uiExpand="1"/>
      <p:bldP spid="13" grpId="0" animBg="1" uiExpand="1"/>
      <p:bldP spid="19" grpId="0"/>
      <p:bldP spid="5" grpId="0" animBg="1"/>
      <p:bldP spid="21" grpId="0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16059" y="76200"/>
            <a:ext cx="8688288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奇异值分解应用：低秩近似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43339" y="1220755"/>
                <a:ext cx="5760640" cy="1716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65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135" b="1" dirty="0">
                    <a:ea typeface="微软雅黑" panose="020B0503020204020204" pitchFamily="34" charset="-122"/>
                  </a:rPr>
                  <a:t>矩阵低秩近似</a:t>
                </a:r>
                <a:r>
                  <a:rPr lang="zh-CN" altLang="en-US" sz="2135" dirty="0">
                    <a:ea typeface="微软雅黑" panose="020B0503020204020204" pitchFamily="34" charset="-122"/>
                  </a:rPr>
                  <a:t>：</a:t>
                </a:r>
                <a:endParaRPr lang="en-US" altLang="zh-CN" sz="2135" dirty="0">
                  <a:ea typeface="微软雅黑" panose="020B0503020204020204" pitchFamily="34" charset="-122"/>
                </a:endParaRPr>
              </a:p>
              <a:p>
                <a:pPr>
                  <a:spcBef>
                    <a:spcPts val="665"/>
                  </a:spcBef>
                  <a:buNone/>
                </a:pPr>
                <a:r>
                  <a:rPr lang="en-US" altLang="zh-CN" sz="2135" dirty="0"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sz="213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13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2135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135" dirty="0"/>
              </a:p>
              <a:p>
                <a:pPr>
                  <a:spcBef>
                    <a:spcPts val="665"/>
                  </a:spcBef>
                  <a:buNone/>
                </a:pPr>
                <a:r>
                  <a:rPr lang="en-US" altLang="zh-CN" sz="2135" dirty="0"/>
                  <a:t> </a:t>
                </a:r>
                <a14:m>
                  <m:oMath xmlns:m="http://schemas.openxmlformats.org/officeDocument/2006/math">
                    <m:r>
                      <a:rPr lang="en-US" altLang="zh-CN" sz="2135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</m:t>
                    </m:r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sz="2135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135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sz="213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13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135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altLang="zh-CN" sz="2135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altLang="zh-CN" sz="2135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135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135" dirty="0"/>
              </a:p>
              <a:p>
                <a:pPr>
                  <a:spcBef>
                    <a:spcPts val="665"/>
                  </a:spcBef>
                  <a:buNone/>
                </a:pPr>
                <a:endParaRPr lang="zh-CN" altLang="en-US" sz="2135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9" y="1220755"/>
                <a:ext cx="5760640" cy="1716817"/>
              </a:xfrm>
              <a:prstGeom prst="rect">
                <a:avLst/>
              </a:prstGeom>
              <a:blipFill rotWithShape="1">
                <a:blip r:embed="rId1"/>
                <a:stretch>
                  <a:fillRect l="-8" t="-17" r="7" b="-2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43339" y="2684140"/>
            <a:ext cx="5760640" cy="216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8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135" b="1" dirty="0">
                <a:ea typeface="微软雅黑" panose="020B0503020204020204" pitchFamily="34" charset="-122"/>
              </a:rPr>
              <a:t>低秩近似的意义：</a:t>
            </a:r>
            <a:endParaRPr lang="en-US" altLang="zh-CN" sz="2135" b="1" dirty="0">
              <a:ea typeface="微软雅黑" panose="020B0503020204020204" pitchFamily="34" charset="-122"/>
            </a:endParaRPr>
          </a:p>
          <a:p>
            <a:pPr marL="386715" lvl="1">
              <a:spcBef>
                <a:spcPts val="400"/>
              </a:spcBef>
              <a:buNone/>
            </a:pPr>
            <a:r>
              <a:rPr lang="zh-CN" altLang="en-US" sz="2135" dirty="0">
                <a:ea typeface="微软雅黑" panose="020B0503020204020204" pitchFamily="34" charset="-122"/>
              </a:rPr>
              <a:t>保留决定数据分布的最主要的模式</a:t>
            </a:r>
            <a:r>
              <a:rPr lang="en-US" altLang="zh-CN" sz="2135" dirty="0">
                <a:ea typeface="微软雅黑" panose="020B0503020204020204" pitchFamily="34" charset="-122"/>
              </a:rPr>
              <a:t>/</a:t>
            </a:r>
            <a:r>
              <a:rPr lang="zh-CN" altLang="en-US" sz="2135" dirty="0">
                <a:ea typeface="微软雅黑" panose="020B0503020204020204" pitchFamily="34" charset="-122"/>
              </a:rPr>
              <a:t>方向（其他可能是噪声或其他不关键信息）</a:t>
            </a:r>
            <a:endParaRPr lang="en-US" altLang="zh-CN" sz="2135" dirty="0">
              <a:ea typeface="微软雅黑" panose="020B0503020204020204" pitchFamily="34" charset="-122"/>
            </a:endParaRPr>
          </a:p>
          <a:p>
            <a:pPr marL="386715" lvl="1">
              <a:spcBef>
                <a:spcPts val="400"/>
              </a:spcBef>
              <a:buNone/>
            </a:pPr>
            <a:r>
              <a:rPr lang="en-US" altLang="zh-CN" sz="2135" dirty="0">
                <a:solidFill>
                  <a:srgbClr val="C00000"/>
                </a:solidFill>
                <a:ea typeface="微软雅黑" panose="020B0503020204020204" pitchFamily="34" charset="-122"/>
              </a:rPr>
              <a:t>SVD</a:t>
            </a:r>
            <a:r>
              <a:rPr lang="zh-CN" altLang="en-US" sz="2135" dirty="0">
                <a:solidFill>
                  <a:srgbClr val="C00000"/>
                </a:solidFill>
                <a:ea typeface="微软雅黑" panose="020B0503020204020204" pitchFamily="34" charset="-122"/>
              </a:rPr>
              <a:t>的两个角度：数据降维用的是分解后的低维样本表示矩阵，低秩近似用的是重构后的矩阵</a:t>
            </a:r>
            <a:endParaRPr lang="en-US" altLang="zh-CN" sz="2135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24068" y="1220755"/>
            <a:ext cx="1620957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矩阵填充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551" y="1892829"/>
            <a:ext cx="3463636" cy="1524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38" y="3670406"/>
            <a:ext cx="4610100" cy="15828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/>
              <p:cNvSpPr txBox="1"/>
              <p:nvPr/>
            </p:nvSpPr>
            <p:spPr>
              <a:xfrm>
                <a:off x="7225607" y="5541240"/>
                <a:ext cx="2722220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𝐵𝑒𝑛</m:t>
                          </m:r>
                        </m:e>
                      </m:d>
                      <m:r>
                        <a:rPr lang="en-US" altLang="zh-CN" sz="213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13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13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135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135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35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07" y="5541240"/>
                <a:ext cx="2722220" cy="328231"/>
              </a:xfrm>
              <a:prstGeom prst="rect">
                <a:avLst/>
              </a:prstGeom>
              <a:blipFill rotWithShape="1">
                <a:blip r:embed="rId4"/>
                <a:stretch>
                  <a:fillRect l="-21" t="-70" r="20" b="-163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22" name="矩形 21"/>
          <p:cNvSpPr/>
          <p:nvPr/>
        </p:nvSpPr>
        <p:spPr>
          <a:xfrm>
            <a:off x="6286438" y="4593539"/>
            <a:ext cx="1414964" cy="216404"/>
          </a:xfrm>
          <a:prstGeom prst="rect">
            <a:avLst/>
          </a:prstGeom>
          <a:solidFill>
            <a:srgbClr val="FF0000">
              <a:alpha val="38039"/>
            </a:srgbClr>
          </a:solidFill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869665" y="3920577"/>
            <a:ext cx="1414964" cy="421899"/>
          </a:xfrm>
          <a:prstGeom prst="rect">
            <a:avLst/>
          </a:prstGeom>
          <a:solidFill>
            <a:srgbClr val="FF0000">
              <a:alpha val="38039"/>
            </a:srgbClr>
          </a:solidFill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481574" y="3911882"/>
            <a:ext cx="1414964" cy="216404"/>
          </a:xfrm>
          <a:prstGeom prst="rect">
            <a:avLst/>
          </a:prstGeom>
          <a:solidFill>
            <a:srgbClr val="FF0000">
              <a:alpha val="38039"/>
            </a:srgbClr>
          </a:solidFill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974349" y="2768542"/>
            <a:ext cx="669439" cy="1989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21" grpId="0"/>
      <p:bldP spid="22" grpId="0" animBg="1"/>
      <p:bldP spid="23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74416"/>
            <a:ext cx="8688288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奇异值分解应用：低秩近似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143339" y="1220755"/>
                <a:ext cx="5760640" cy="1716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65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135" b="1" dirty="0">
                    <a:ea typeface="微软雅黑" panose="020B0503020204020204" pitchFamily="34" charset="-122"/>
                  </a:rPr>
                  <a:t>矩阵低秩近似</a:t>
                </a:r>
                <a:r>
                  <a:rPr lang="zh-CN" altLang="en-US" sz="2135" dirty="0">
                    <a:ea typeface="微软雅黑" panose="020B0503020204020204" pitchFamily="34" charset="-122"/>
                  </a:rPr>
                  <a:t>：</a:t>
                </a:r>
                <a:endParaRPr lang="en-US" altLang="zh-CN" sz="2135" dirty="0">
                  <a:ea typeface="微软雅黑" panose="020B0503020204020204" pitchFamily="34" charset="-122"/>
                </a:endParaRPr>
              </a:p>
              <a:p>
                <a:pPr>
                  <a:spcBef>
                    <a:spcPts val="665"/>
                  </a:spcBef>
                  <a:buNone/>
                </a:pPr>
                <a:r>
                  <a:rPr lang="en-US" altLang="zh-CN" sz="2135" dirty="0"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sz="213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13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2135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135" dirty="0"/>
              </a:p>
              <a:p>
                <a:pPr>
                  <a:spcBef>
                    <a:spcPts val="665"/>
                  </a:spcBef>
                  <a:buNone/>
                </a:pPr>
                <a:r>
                  <a:rPr lang="en-US" altLang="zh-CN" sz="2135" dirty="0"/>
                  <a:t> </a:t>
                </a:r>
                <a14:m>
                  <m:oMath xmlns:m="http://schemas.openxmlformats.org/officeDocument/2006/math">
                    <m:r>
                      <a:rPr lang="en-US" altLang="zh-CN" sz="2135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</m:t>
                    </m:r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trlPr>
                              <a:rPr lang="en-US" altLang="zh-CN" sz="2135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135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sz="2135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13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135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135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altLang="zh-CN" sz="2135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trlPr>
                              <a:rPr lang="en-US" altLang="zh-CN" sz="2135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135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135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135" dirty="0"/>
              </a:p>
              <a:p>
                <a:pPr>
                  <a:spcBef>
                    <a:spcPts val="665"/>
                  </a:spcBef>
                  <a:buNone/>
                </a:pPr>
                <a:endParaRPr lang="zh-CN" altLang="en-US" sz="2135" dirty="0"/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9" y="1220755"/>
                <a:ext cx="5760640" cy="1716817"/>
              </a:xfrm>
              <a:prstGeom prst="rect">
                <a:avLst/>
              </a:prstGeom>
              <a:blipFill rotWithShape="1">
                <a:blip r:embed="rId1"/>
                <a:stretch>
                  <a:fillRect l="-8" t="-17" r="7" b="-2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143339" y="2684140"/>
            <a:ext cx="5760640" cy="216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None/>
            </a:pPr>
            <a:r>
              <a:rPr lang="zh-CN" altLang="en-US" sz="2135" b="1" dirty="0">
                <a:ea typeface="微软雅黑" panose="020B0503020204020204" pitchFamily="34" charset="-122"/>
              </a:rPr>
              <a:t>低秩近似的意义：</a:t>
            </a:r>
            <a:endParaRPr lang="en-US" altLang="zh-CN" sz="2135" b="1" dirty="0">
              <a:ea typeface="微软雅黑" panose="020B0503020204020204" pitchFamily="34" charset="-122"/>
            </a:endParaRPr>
          </a:p>
          <a:p>
            <a:pPr marL="386715" lvl="1">
              <a:spcBef>
                <a:spcPts val="400"/>
              </a:spcBef>
              <a:buNone/>
            </a:pPr>
            <a:r>
              <a:rPr lang="zh-CN" altLang="en-US" sz="2135" dirty="0">
                <a:ea typeface="微软雅黑" panose="020B0503020204020204" pitchFamily="34" charset="-122"/>
              </a:rPr>
              <a:t>保留决定数据分布的最主要的模式</a:t>
            </a:r>
            <a:r>
              <a:rPr lang="en-US" altLang="zh-CN" sz="2135" dirty="0">
                <a:ea typeface="微软雅黑" panose="020B0503020204020204" pitchFamily="34" charset="-122"/>
              </a:rPr>
              <a:t>/</a:t>
            </a:r>
            <a:r>
              <a:rPr lang="zh-CN" altLang="en-US" sz="2135" dirty="0">
                <a:ea typeface="微软雅黑" panose="020B0503020204020204" pitchFamily="34" charset="-122"/>
              </a:rPr>
              <a:t>方向（其他可能是噪声或其他不关键信息）</a:t>
            </a:r>
            <a:endParaRPr lang="en-US" altLang="zh-CN" sz="2135" dirty="0">
              <a:ea typeface="微软雅黑" panose="020B0503020204020204" pitchFamily="34" charset="-122"/>
            </a:endParaRPr>
          </a:p>
          <a:p>
            <a:pPr marL="386715" lvl="1">
              <a:spcBef>
                <a:spcPts val="400"/>
              </a:spcBef>
              <a:buNone/>
            </a:pPr>
            <a:r>
              <a:rPr lang="en-US" altLang="zh-CN" sz="2135" dirty="0">
                <a:ea typeface="微软雅黑" panose="020B0503020204020204" pitchFamily="34" charset="-122"/>
              </a:rPr>
              <a:t>SVD</a:t>
            </a:r>
            <a:r>
              <a:rPr lang="zh-CN" altLang="en-US" sz="2135" dirty="0">
                <a:ea typeface="微软雅黑" panose="020B0503020204020204" pitchFamily="34" charset="-122"/>
              </a:rPr>
              <a:t>的两个角度：数据降维用的是分解后的低维样本表示矩阵，低秩近似用的是重构后的矩阵</a:t>
            </a:r>
            <a:endParaRPr lang="en-US" altLang="zh-CN" sz="2135" dirty="0"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28057" y="1143000"/>
            <a:ext cx="1620957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图像去噪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49916" y="1722256"/>
            <a:ext cx="5760640" cy="1456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buNone/>
            </a:pPr>
            <a:r>
              <a: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数据矩阵</a:t>
            </a:r>
            <a:r>
              <a:rPr lang="en-US" altLang="zh-CN" sz="2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一般同时</a:t>
            </a:r>
            <a:r>
              <a:rPr lang="zh-CN" altLang="en-US" sz="2135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包含结构信息和噪声</a:t>
            </a:r>
            <a:endParaRPr lang="en-US" altLang="zh-CN" sz="2135" dirty="0">
              <a:solidFill>
                <a:srgbClr val="000099"/>
              </a:solidFill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矩阵分解为两个矩阵相加，一个是</a:t>
            </a:r>
            <a:r>
              <a:rPr lang="zh-CN" altLang="en-US" sz="213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低秩</a:t>
            </a:r>
            <a:r>
              <a: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的（结构信息造成行或列间线性相关），另一个是</a:t>
            </a:r>
            <a:r>
              <a:rPr lang="zh-CN" altLang="en-US" sz="2135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</a:t>
            </a:r>
            <a:r>
              <a:rPr lang="zh-CN" altLang="en-US" sz="2135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的（噪声是稀疏的）</a:t>
            </a:r>
            <a:endParaRPr lang="en-US" altLang="zh-CN" sz="213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6400409" y="3298639"/>
                <a:ext cx="285244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3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35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13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zh-CN" sz="213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13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altLang="zh-CN" sz="213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3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21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135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13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135" i="1">
                                      <a:solidFill>
                                        <a:srgbClr val="00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135" i="1">
                                          <a:solidFill>
                                            <a:srgbClr val="00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35" i="1">
                                          <a:solidFill>
                                            <a:srgbClr val="00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135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135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409" y="3298639"/>
                <a:ext cx="2852448" cy="476092"/>
              </a:xfrm>
              <a:prstGeom prst="rect">
                <a:avLst/>
              </a:prstGeom>
              <a:blipFill rotWithShape="1">
                <a:blip r:embed="rId2"/>
                <a:stretch>
                  <a:fillRect l="-9" t="-94" r="10" b="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9360363" y="3310670"/>
                <a:ext cx="1808123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1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1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1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altLang="zh-CN" sz="21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1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1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35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135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363" y="3310670"/>
                <a:ext cx="1808123" cy="328231"/>
              </a:xfrm>
              <a:prstGeom prst="rect">
                <a:avLst/>
              </a:prstGeom>
              <a:blipFill rotWithShape="1">
                <a:blip r:embed="rId3"/>
                <a:stretch>
                  <a:fillRect l="-26" t="-126" r="6" b="-163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322991" y="4677141"/>
            <a:ext cx="5149607" cy="1729897"/>
          </a:xfrm>
          <a:prstGeom prst="rect">
            <a:avLst/>
          </a:prstGeom>
          <a:solidFill>
            <a:srgbClr val="BAE18F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鲁棒</a:t>
            </a:r>
            <a:r>
              <a:rPr lang="en-US" altLang="zh-CN" sz="2135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en-US" altLang="zh-CN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endParaRPr lang="en-US" altLang="zh-CN" sz="18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假设数据噪声是高斯的，易受大噪声或者严重离群点影响，导致无法正常工作。</a:t>
            </a:r>
            <a:endParaRPr lang="en-US" altLang="zh-CN" sz="18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800"/>
              </a:spcBef>
              <a:buNone/>
            </a:pPr>
            <a:r>
              <a:rPr lang="en-US" altLang="zh-CN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 PCA</a:t>
            </a: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只是假设它的噪声是稀疏的，不管噪声的强弱和分布</a:t>
            </a:r>
            <a:endParaRPr lang="zh-CN" altLang="en-US" sz="2135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下 7"/>
          <p:cNvSpPr/>
          <p:nvPr/>
        </p:nvSpPr>
        <p:spPr>
          <a:xfrm>
            <a:off x="7056107" y="3818874"/>
            <a:ext cx="288032" cy="242025"/>
          </a:xfrm>
          <a:prstGeom prst="downArrow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文本框 19"/>
              <p:cNvSpPr txBox="1"/>
              <p:nvPr/>
            </p:nvSpPr>
            <p:spPr>
              <a:xfrm>
                <a:off x="6400410" y="4105103"/>
                <a:ext cx="2474845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35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35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35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135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zh-CN" sz="2135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135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35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135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135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135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35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135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 sz="2135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135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135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135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135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35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135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13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410" y="4105103"/>
                <a:ext cx="2474845" cy="476092"/>
              </a:xfrm>
              <a:prstGeom prst="rect">
                <a:avLst/>
              </a:prstGeom>
              <a:blipFill rotWithShape="1">
                <a:blip r:embed="rId4"/>
                <a:stretch>
                  <a:fillRect l="-10" t="-97" r="20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/>
              <p:cNvSpPr txBox="1"/>
              <p:nvPr/>
            </p:nvSpPr>
            <p:spPr>
              <a:xfrm>
                <a:off x="9168341" y="4138168"/>
                <a:ext cx="1808123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35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135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135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135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altLang="zh-CN" sz="2135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135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35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135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35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135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341" y="4138168"/>
                <a:ext cx="1808123" cy="328231"/>
              </a:xfrm>
              <a:prstGeom prst="rect">
                <a:avLst/>
              </a:prstGeom>
              <a:blipFill rotWithShape="1">
                <a:blip r:embed="rId5"/>
                <a:stretch>
                  <a:fillRect l="-12" t="-155" r="27" b="-163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903" y="2756927"/>
            <a:ext cx="5791317" cy="33871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25" y="91059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机器学习算法中的数学基础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8356" y="2327285"/>
            <a:ext cx="4128459" cy="1056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4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概率是基础 </a:t>
            </a:r>
            <a:endParaRPr lang="en-US" altLang="zh-CN" sz="18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Bef>
                <a:spcPts val="4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支持向量机涉及很多数学基础</a:t>
            </a:r>
            <a:endParaRPr lang="en-US" altLang="zh-CN" sz="18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Bef>
                <a:spcPts val="4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梯度下降是神经网络共同的基础</a:t>
            </a:r>
            <a:endParaRPr lang="zh-CN" altLang="en-US" sz="1865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2149" y="838200"/>
            <a:ext cx="6288731" cy="54876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09963" y="2536115"/>
            <a:ext cx="5952661" cy="48005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9963" y="4549981"/>
            <a:ext cx="5952661" cy="112328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84032" y="1437855"/>
            <a:ext cx="1152128" cy="174565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3866" y="1205994"/>
            <a:ext cx="3977465" cy="174565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7058" y="1897481"/>
            <a:ext cx="650345" cy="174565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84033" y="3032812"/>
            <a:ext cx="1855515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84032" y="3247485"/>
            <a:ext cx="865611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66842" y="3481824"/>
            <a:ext cx="952172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35881" y="3480416"/>
            <a:ext cx="537476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93869" y="3716173"/>
            <a:ext cx="2988327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8687" y="4146859"/>
            <a:ext cx="2041067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84035" y="4376773"/>
            <a:ext cx="1394076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17906" y="5945968"/>
            <a:ext cx="1267343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8565" fontAlgn="auto">
              <a:spcBef>
                <a:spcPts val="0"/>
              </a:spcBef>
              <a:spcAft>
                <a:spcPts val="0"/>
              </a:spcAft>
            </a:pPr>
            <a:endParaRPr lang="zh-CN" altLang="en-US" sz="1865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ldLvl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7400" y="467380"/>
            <a:ext cx="80772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北京交通大学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课程组成员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28800" y="1828800"/>
            <a:ext cx="11760200" cy="2351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楷体" panose="02010609060101010101" pitchFamily="49" charset="-122"/>
                <a:cs typeface="Times New Roman" panose="02020603050405020304" pitchFamily="18" charset="0"/>
              </a:rPr>
              <a:t>景丽萍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  <a:hlinkClick r:id="rId1"/>
              </a:rPr>
              <a:t>lpjing@bjtu.edu.cn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</a:rPr>
              <a:t>，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等线" panose="02010600030101010101" pitchFamily="2" charset="-122"/>
                <a:cs typeface="Arial" panose="020B0604020202090204" pitchFamily="34" charset="0"/>
                <a:hlinkClick r:id="rId2"/>
              </a:rPr>
              <a:t>http://faculty.bjtu.edu.cn/8249/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等线" panose="02010600030101010101" pitchFamily="2" charset="-122"/>
              <a:cs typeface="Arial" panose="020B0604020202090204" pitchFamily="34" charset="0"/>
            </a:endParaRPr>
          </a:p>
          <a:p>
            <a:pPr marL="0" marR="0" lvl="2" indent="0" algn="l" defTabSz="914400" rtl="0" eaLnBrk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万怀宇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Times New Roman" panose="02020603050405020304" pitchFamily="18" charset="0"/>
                <a:hlinkClick r:id="rId3"/>
              </a:rPr>
              <a:t>hywan@bjtu.edu.cn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，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Times New Roman" panose="02020603050405020304" pitchFamily="18" charset="0"/>
                <a:hlinkClick r:id="rId4"/>
              </a:rPr>
              <a:t>http://faculty.bjtu.edu.cn/8793/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2" indent="0" algn="l" defTabSz="914400" rtl="0" eaLnBrk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楷体" panose="02010609060101010101" pitchFamily="49" charset="-122"/>
                <a:cs typeface="Times New Roman" panose="02020603050405020304" pitchFamily="18" charset="0"/>
              </a:rPr>
              <a:t>桑基韬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hlinkClick r:id="rId5"/>
              </a:rPr>
              <a:t>jtsang@bjtu.edu.cn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，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hlinkClick r:id="rId6"/>
              </a:rPr>
              <a:t>http://faculty.bjtu.edu.cn/9129/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王    晶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hlinkClick r:id="rId7"/>
              </a:rPr>
              <a:t>wj@bjtu.edu.cn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，     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hlinkClick r:id="rId8"/>
              </a:rPr>
              <a:t>http://faculty.bjtu.edu.cn/9167/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楷体" panose="02010609060101010101" pitchFamily="49" charset="-122"/>
                <a:cs typeface="Times New Roman" panose="02020603050405020304" pitchFamily="18" charset="0"/>
              </a:rPr>
              <a:t>李晓龙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hlinkClick r:id="rId7"/>
              </a:rPr>
              <a:t>lixl@bjtu.edu.cn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</a:rPr>
              <a:t>，     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90204" pitchFamily="34" charset="0"/>
                <a:ea typeface="楷体" panose="02010609060101010101" pitchFamily="49" charset="-122"/>
                <a:cs typeface="Arial" panose="020B0604020202090204" pitchFamily="34" charset="0"/>
                <a:hlinkClick r:id="rId9"/>
              </a:rPr>
              <a:t>http://faculty.bjtu.edu.cn/9089/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90204" pitchFamily="34" charset="0"/>
              <a:ea typeface="楷体" panose="02010609060101010101" pitchFamily="49" charset="-122"/>
              <a:cs typeface="Arial" panose="020B060402020209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表示：向量</a:t>
            </a:r>
            <a:r>
              <a:rPr lang="en-US" altLang="zh-CN" dirty="0"/>
              <a:t>&amp;</a:t>
            </a:r>
            <a:r>
              <a:rPr lang="zh-CN" altLang="en-US" dirty="0"/>
              <a:t>矩阵</a:t>
            </a:r>
            <a:endParaRPr lang="zh-CN" altLang="en-US" dirty="0"/>
          </a:p>
        </p:txBody>
      </p:sp>
      <p:pic>
        <p:nvPicPr>
          <p:cNvPr id="5" name="Picture 2" descr="å¾çæç´¢ç»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64" y="914400"/>
            <a:ext cx="2904766" cy="29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6" y="1592504"/>
            <a:ext cx="1461544" cy="15655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4800" y="3231728"/>
            <a:ext cx="2844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zh-CN" altLang="en-US" sz="16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灰度图像：二维矩阵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91234" y="3773810"/>
            <a:ext cx="29047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zh-CN" altLang="en-US" sz="16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彩色图像：三阶张量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58" y="4465812"/>
            <a:ext cx="3656260" cy="15539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13" y="4664926"/>
            <a:ext cx="1519663" cy="11730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表示：向量</a:t>
            </a:r>
            <a:r>
              <a:rPr lang="en-US" altLang="zh-CN" dirty="0"/>
              <a:t>&amp;</a:t>
            </a:r>
            <a:r>
              <a:rPr lang="zh-CN" altLang="en-US" dirty="0"/>
              <a:t>矩阵</a:t>
            </a:r>
            <a:endParaRPr lang="zh-CN" altLang="en-US" dirty="0"/>
          </a:p>
        </p:txBody>
      </p:sp>
      <p:pic>
        <p:nvPicPr>
          <p:cNvPr id="5" name="Picture 2" descr="å¾çæç´¢ç»æ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64" y="914400"/>
            <a:ext cx="2904766" cy="29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6" y="1592504"/>
            <a:ext cx="1461544" cy="156558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4800" y="3231728"/>
            <a:ext cx="2844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zh-CN" altLang="en-US" sz="16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灰度图像：二维矩阵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91234" y="3773810"/>
            <a:ext cx="29047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zh-CN" altLang="en-US" sz="16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彩色图像：三阶张量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258" y="4465812"/>
            <a:ext cx="3656260" cy="15539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913" y="4664926"/>
            <a:ext cx="1519663" cy="11730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5750" y="1140806"/>
            <a:ext cx="5496780" cy="5107594"/>
          </a:xfrm>
          <a:prstGeom prst="rect">
            <a:avLst/>
          </a:prstGeom>
          <a:solidFill>
            <a:srgbClr val="FFFFFF">
              <a:alpha val="65098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zh-CN" altLang="en-US" sz="16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159" y="3347675"/>
            <a:ext cx="5577041" cy="28965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7145" y="1218483"/>
            <a:ext cx="2506457" cy="212795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171" y="1136590"/>
            <a:ext cx="2291528" cy="1257004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644097" y="2734712"/>
            <a:ext cx="30944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en-US" altLang="zh-CN" sz="1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GPU: </a:t>
            </a:r>
            <a:r>
              <a:rPr lang="zh-CN" altLang="en-US" sz="1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矩阵并行计算</a:t>
            </a:r>
            <a:endParaRPr lang="zh-CN" altLang="en-US" sz="1600" b="1" dirty="0">
              <a:solidFill>
                <a:srgbClr val="00009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变换：矩阵乘法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296028"/>
            <a:ext cx="4744895" cy="38093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0510" y="1444964"/>
            <a:ext cx="2923190" cy="132071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39975" y="2971800"/>
            <a:ext cx="6341680" cy="1925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Tx/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线性变换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：描述向量点本身的变化                       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经过矩阵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所描述的变换，变成了向量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特征空间映射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点不变，矩阵的作用是对参考系进行变换 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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一个对象在坐标系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的度量下得到的结果为向量  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x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，在标准坐标系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的度量下得到的结果为向量 </a:t>
            </a:r>
            <a:r>
              <a:rPr lang="en-US" altLang="zh-CN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295" y="1295400"/>
            <a:ext cx="901425" cy="2113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线性变换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23630" y="3924609"/>
            <a:ext cx="4687524" cy="1799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4876" y="1649270"/>
            <a:ext cx="4962400" cy="1426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描述向量点本身的变化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>
              <a:buClr>
                <a:schemeClr val="tx1"/>
              </a:buClr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经过矩阵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所描述的变换，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>
              <a:buClr>
                <a:schemeClr val="tx1"/>
              </a:buClr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变成了向量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线性变换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：旋转、缩放、镜像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0271" y="4579294"/>
            <a:ext cx="3516014" cy="114530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9524" y="4672327"/>
            <a:ext cx="936669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30" y="990600"/>
            <a:ext cx="4905670" cy="522472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1470201" y="3991381"/>
                <a:ext cx="12372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01" y="3991381"/>
                <a:ext cx="1237262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14" t="-88" r="37" b="-2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变换：特征空间映射</a:t>
            </a:r>
            <a:endParaRPr lang="zh-CN" altLang="en-US" sz="3600" dirty="0"/>
          </a:p>
        </p:txBody>
      </p:sp>
      <p:sp>
        <p:nvSpPr>
          <p:cNvPr id="3" name="矩形 2"/>
          <p:cNvSpPr/>
          <p:nvPr/>
        </p:nvSpPr>
        <p:spPr>
          <a:xfrm>
            <a:off x="327227" y="3228496"/>
            <a:ext cx="5007295" cy="3096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600" b="1" ker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191212"/>
            <a:ext cx="4788303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线性空间映射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：点不变，矩阵的作用是对参考系进行变换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30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对象在坐标系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的度量下   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得到的结果为向量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，在标准坐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标系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度量下得到的结果为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74" y="1196834"/>
            <a:ext cx="4924831" cy="478183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92947" y="3295458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在标准坐标系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（地球参考系）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532786" y="3251598"/>
                <a:ext cx="5790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86" y="3251598"/>
                <a:ext cx="579005" cy="646331"/>
              </a:xfrm>
              <a:prstGeom prst="rect">
                <a:avLst/>
              </a:prstGeom>
              <a:blipFill rotWithShape="1">
                <a:blip r:embed="rId2"/>
                <a:stretch>
                  <a:fillRect l="-4" t="-62" r="93" b="-64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441279" y="4074863"/>
                <a:ext cx="8851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79" y="4074863"/>
                <a:ext cx="885178" cy="646331"/>
              </a:xfrm>
              <a:prstGeom prst="rect">
                <a:avLst/>
              </a:prstGeom>
              <a:blipFill rotWithShape="1">
                <a:blip r:embed="rId3"/>
                <a:stretch>
                  <a:fillRect l="-67" t="-11" r="65" b="-64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27229" y="5036670"/>
                <a:ext cx="1766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3600" b="1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99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29" y="5036670"/>
                <a:ext cx="176683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12" t="-75" r="26" b="-6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528827" y="4266500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进入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坐标系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（公交车参考系）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箭头: 下 10"/>
          <p:cNvSpPr/>
          <p:nvPr/>
        </p:nvSpPr>
        <p:spPr>
          <a:xfrm>
            <a:off x="2394556" y="3746872"/>
            <a:ext cx="326420" cy="345883"/>
          </a:xfrm>
          <a:prstGeom prst="downArrow">
            <a:avLst/>
          </a:prstGeom>
          <a:noFill/>
          <a:ln w="19050">
            <a:solidFill>
              <a:srgbClr val="0000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6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下 11"/>
          <p:cNvSpPr/>
          <p:nvPr/>
        </p:nvSpPr>
        <p:spPr>
          <a:xfrm>
            <a:off x="2394556" y="4721356"/>
            <a:ext cx="326420" cy="345883"/>
          </a:xfrm>
          <a:prstGeom prst="downArrow">
            <a:avLst/>
          </a:prstGeom>
          <a:noFill/>
          <a:ln w="19050">
            <a:solidFill>
              <a:srgbClr val="0000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6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17715" y="5294638"/>
            <a:ext cx="472819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x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回到标准坐标系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300"/>
              </a:spcBef>
              <a:buNone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   （  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代表在标准坐标系的坐标，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300"/>
              </a:spcBef>
              <a:buNone/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x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相对公交车参考系的位置没有变化）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89160" y="3680543"/>
            <a:ext cx="146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上车</a:t>
            </a:r>
            <a:endParaRPr lang="zh-CN" altLang="en-US" sz="1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75322" y="4653822"/>
            <a:ext cx="201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车动，下车</a:t>
            </a:r>
            <a:endParaRPr lang="zh-CN" altLang="en-US" sz="18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39682" y="5196322"/>
            <a:ext cx="1628236" cy="95251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线性变换例子：图像旋转（水平扭曲）</a:t>
            </a:r>
            <a:endParaRPr lang="zh-CN" altLang="en-US" dirty="0"/>
          </a:p>
        </p:txBody>
      </p:sp>
      <p:grpSp>
        <p:nvGrpSpPr>
          <p:cNvPr id="5" name="组合 4"/>
          <p:cNvGrpSpPr/>
          <p:nvPr/>
        </p:nvGrpSpPr>
        <p:grpSpPr>
          <a:xfrm>
            <a:off x="533400" y="1524001"/>
            <a:ext cx="10820400" cy="3810000"/>
            <a:chOff x="265356" y="1217078"/>
            <a:chExt cx="8260377" cy="2779593"/>
          </a:xfrm>
        </p:grpSpPr>
        <p:sp>
          <p:nvSpPr>
            <p:cNvPr id="3" name="矩形 2"/>
            <p:cNvSpPr/>
            <p:nvPr/>
          </p:nvSpPr>
          <p:spPr>
            <a:xfrm>
              <a:off x="265356" y="1217078"/>
              <a:ext cx="3384376" cy="993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spcBef>
                  <a:spcPts val="300"/>
                </a:spcBef>
                <a:buClr>
                  <a:schemeClr val="tx1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水平扭曲实际上相当于是对图像各行进行平移；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spcBef>
                  <a:spcPts val="300"/>
                </a:spcBef>
                <a:buClr>
                  <a:schemeClr val="tx1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纵坐标不变，横坐标平移量与纵坐标的位置成正比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221800" y="1476391"/>
              <a:ext cx="4303933" cy="25202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线性变换例子：图像旋转（水平扭曲）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853440" y="3306526"/>
            <a:ext cx="4189408" cy="17988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774" y="3408280"/>
            <a:ext cx="4017622" cy="9357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3193990" y="4467154"/>
                <a:ext cx="515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990" y="4467154"/>
                <a:ext cx="515205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12" t="-108" r="31" b="-4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 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3306348" y="3545087"/>
            <a:ext cx="1116920" cy="667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3765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10" idx="2"/>
          </p:cNvCxnSpPr>
          <p:nvPr/>
        </p:nvCxnSpPr>
        <p:spPr>
          <a:xfrm flipH="1">
            <a:off x="3582284" y="4212992"/>
            <a:ext cx="282526" cy="372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33400" y="1524001"/>
            <a:ext cx="4433248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水平扭曲实际上相当于是对图像各行进行平移；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纵坐标不变，横坐标平移量与纵坐标的位置成正比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927" y="1600200"/>
            <a:ext cx="7040662" cy="401854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cAfee PPT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Microsoft YaHei UI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cAfee PPT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5318</Words>
  <Application>WPS 演示</Application>
  <PresentationFormat>宽屏</PresentationFormat>
  <Paragraphs>646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58" baseType="lpstr">
      <vt:lpstr>Arial</vt:lpstr>
      <vt:lpstr>方正书宋_GBK</vt:lpstr>
      <vt:lpstr>Wingdings</vt:lpstr>
      <vt:lpstr>微软雅黑</vt:lpstr>
      <vt:lpstr>汉仪旗黑</vt:lpstr>
      <vt:lpstr>Times New Roman</vt:lpstr>
      <vt:lpstr>楷体</vt:lpstr>
      <vt:lpstr>楷体-简</vt:lpstr>
      <vt:lpstr>Calibri Light</vt:lpstr>
      <vt:lpstr>Helvetica Neue</vt:lpstr>
      <vt:lpstr>PMingLiU</vt:lpstr>
      <vt:lpstr>宋体-繁</vt:lpstr>
      <vt:lpstr>Cambria Math</vt:lpstr>
      <vt:lpstr>黑体</vt:lpstr>
      <vt:lpstr>Kingsoft Math</vt:lpstr>
      <vt:lpstr>Cambria</vt:lpstr>
      <vt:lpstr>Calibri</vt:lpstr>
      <vt:lpstr>等线</vt:lpstr>
      <vt:lpstr>宋体</vt:lpstr>
      <vt:lpstr>宋体</vt:lpstr>
      <vt:lpstr>Arial Unicode MS</vt:lpstr>
      <vt:lpstr>Microsoft YaHei UI</vt:lpstr>
      <vt:lpstr>苹方-简</vt:lpstr>
      <vt:lpstr>宋体-简</vt:lpstr>
      <vt:lpstr>黑体-简</vt:lpstr>
      <vt:lpstr>等线 Light</vt:lpstr>
      <vt:lpstr>Apple Symbols</vt:lpstr>
      <vt:lpstr>McAfee PPT</vt:lpstr>
      <vt:lpstr>1_McAfee PPT</vt:lpstr>
      <vt:lpstr>PowerPoint 演示文稿</vt:lpstr>
      <vt:lpstr>机器学习的数学基础</vt:lpstr>
      <vt:lpstr>表示：向量&amp;矩阵</vt:lpstr>
      <vt:lpstr>表示：向量&amp;矩阵</vt:lpstr>
      <vt:lpstr>变换：矩阵乘法</vt:lpstr>
      <vt:lpstr>线性变换</vt:lpstr>
      <vt:lpstr>变换：特征空间映射</vt:lpstr>
      <vt:lpstr>线性变换例子：图像旋转（水平扭曲）</vt:lpstr>
      <vt:lpstr>线性变换例子：图像旋转（水平扭曲）</vt:lpstr>
      <vt:lpstr>特征空间映射例子：多层感知机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  奇异值分解</vt:lpstr>
      <vt:lpstr>奇异值分解应用：数据降维</vt:lpstr>
      <vt:lpstr>奇异值分解应用：数据降维主成分分析PCA</vt:lpstr>
      <vt:lpstr>奇异值分解应用：数据降维主成分分析PCA</vt:lpstr>
      <vt:lpstr>奇异值分解应用：数据降维主成分分析PCA</vt:lpstr>
      <vt:lpstr>奇异值分解应用：低秩近似</vt:lpstr>
      <vt:lpstr>奇异值分解应用：低秩近似</vt:lpstr>
      <vt:lpstr>奇异值分解应用：低秩近似</vt:lpstr>
      <vt:lpstr>机器学习算法中的数学基础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VS80I</dc:title>
  <dc:creator>McAfee</dc:creator>
  <cp:lastModifiedBy>bytedance</cp:lastModifiedBy>
  <cp:revision>1458</cp:revision>
  <dcterms:created xsi:type="dcterms:W3CDTF">2021-11-28T02:12:21Z</dcterms:created>
  <dcterms:modified xsi:type="dcterms:W3CDTF">2021-11-28T02:12:21Z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2052-3.9.3.6359</vt:lpwstr>
  </property>
</Properties>
</file>